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3"/>
  </p:notesMasterIdLst>
  <p:sldIdLst>
    <p:sldId id="256" r:id="rId2"/>
    <p:sldId id="301" r:id="rId3"/>
    <p:sldId id="379" r:id="rId4"/>
    <p:sldId id="378" r:id="rId5"/>
    <p:sldId id="380" r:id="rId6"/>
    <p:sldId id="381" r:id="rId7"/>
    <p:sldId id="382" r:id="rId8"/>
    <p:sldId id="383" r:id="rId9"/>
    <p:sldId id="384" r:id="rId10"/>
    <p:sldId id="385" r:id="rId11"/>
    <p:sldId id="3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76A6"/>
    <a:srgbClr val="C0C0C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84" autoAdjust="0"/>
    <p:restoredTop sz="94609" autoAdjust="0"/>
  </p:normalViewPr>
  <p:slideViewPr>
    <p:cSldViewPr>
      <p:cViewPr varScale="1">
        <p:scale>
          <a:sx n="109" d="100"/>
          <a:sy n="109" d="100"/>
        </p:scale>
        <p:origin x="216" y="10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0" d="100"/>
          <a:sy n="60" d="100"/>
        </p:scale>
        <p:origin x="-247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92F6D9F-C2BF-4FB8-AD7B-5165FA8A2CBF}" type="datetimeFigureOut">
              <a:rPr lang="en-US"/>
              <a:pPr>
                <a:defRPr/>
              </a:pPr>
              <a:t>3/28/2019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2F77FC7-8B2D-405C-ABA3-63C9D9665BEF}" type="slidenum">
              <a:rPr lang="en-US"/>
              <a:pPr>
                <a:defRPr/>
              </a:pPr>
              <a:t>‹#›</a:t>
            </a:fld>
            <a:endParaRPr lang="en-US"/>
          </a:p>
        </p:txBody>
      </p:sp>
    </p:spTree>
    <p:extLst>
      <p:ext uri="{BB962C8B-B14F-4D97-AF65-F5344CB8AC3E}">
        <p14:creationId xmlns:p14="http://schemas.microsoft.com/office/powerpoint/2010/main" val="5317360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2F77FC7-8B2D-405C-ABA3-63C9D9665BEF}" type="slidenum">
              <a:rPr lang="en-US" smtClean="0"/>
              <a:pPr>
                <a:defRPr/>
              </a:pPr>
              <a:t>1</a:t>
            </a:fld>
            <a:endParaRPr lang="en-US"/>
          </a:p>
        </p:txBody>
      </p:sp>
    </p:spTree>
    <p:extLst>
      <p:ext uri="{BB962C8B-B14F-4D97-AF65-F5344CB8AC3E}">
        <p14:creationId xmlns:p14="http://schemas.microsoft.com/office/powerpoint/2010/main" val="159068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10</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282557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11</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78401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2</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446040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3</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472603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4</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918854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5</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250489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6</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505376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7</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2095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8</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3323234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9</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271041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C6F38CF5-D4B8-4858-8644-96B040E455CA}" type="datetimeFigureOut">
              <a:rPr lang="en-CA" smtClean="0"/>
              <a:t>2019-03-28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33847C3-AA22-41EF-9D20-655ED5335B47}" type="slidenum">
              <a:rPr lang="en-CA" smtClean="0"/>
              <a:t>‹#›</a:t>
            </a:fld>
            <a:endParaRPr lang="en-CA"/>
          </a:p>
        </p:txBody>
      </p:sp>
      <p:sp>
        <p:nvSpPr>
          <p:cNvPr id="7" name="Rectangle 15"/>
          <p:cNvSpPr/>
          <p:nvPr userDrawn="1"/>
        </p:nvSpPr>
        <p:spPr>
          <a:xfrm>
            <a:off x="0" y="0"/>
            <a:ext cx="12192000" cy="5715000"/>
          </a:xfrm>
          <a:prstGeom prst="rect">
            <a:avLst/>
          </a:prstGeom>
          <a:solidFill>
            <a:srgbClr val="C0C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extBox 8"/>
          <p:cNvSpPr txBox="1"/>
          <p:nvPr userDrawn="1"/>
        </p:nvSpPr>
        <p:spPr>
          <a:xfrm>
            <a:off x="406400" y="5943603"/>
            <a:ext cx="3962400" cy="523875"/>
          </a:xfrm>
          <a:prstGeom prst="rect">
            <a:avLst/>
          </a:prstGeom>
          <a:noFill/>
        </p:spPr>
        <p:txBody>
          <a:bodyPr>
            <a:spAutoFit/>
          </a:bodyPr>
          <a:lstStyle/>
          <a:p>
            <a:pPr fontAlgn="auto">
              <a:spcBef>
                <a:spcPts val="0"/>
              </a:spcBef>
              <a:spcAft>
                <a:spcPts val="0"/>
              </a:spcAft>
              <a:defRPr/>
            </a:pPr>
            <a:r>
              <a:rPr lang="en-US" sz="2800" spc="-150" dirty="0">
                <a:solidFill>
                  <a:schemeClr val="bg1"/>
                </a:solidFill>
                <a:latin typeface="Eras Demi ITC" pitchFamily="34" charset="0"/>
              </a:rPr>
              <a:t>ClubRunner</a:t>
            </a:r>
          </a:p>
        </p:txBody>
      </p:sp>
      <p:sp>
        <p:nvSpPr>
          <p:cNvPr id="10" name="TextBox 10"/>
          <p:cNvSpPr txBox="1"/>
          <p:nvPr userDrawn="1"/>
        </p:nvSpPr>
        <p:spPr>
          <a:xfrm>
            <a:off x="6807200" y="6019803"/>
            <a:ext cx="5080000" cy="307975"/>
          </a:xfrm>
          <a:prstGeom prst="rect">
            <a:avLst/>
          </a:prstGeom>
          <a:noFill/>
        </p:spPr>
        <p:txBody>
          <a:bodyPr>
            <a:spAutoFit/>
          </a:bodyPr>
          <a:lstStyle/>
          <a:p>
            <a:pPr fontAlgn="auto">
              <a:spcBef>
                <a:spcPts val="0"/>
              </a:spcBef>
              <a:spcAft>
                <a:spcPts val="0"/>
              </a:spcAft>
              <a:defRPr/>
            </a:pPr>
            <a:r>
              <a:rPr lang="en-US" sz="1400" spc="100" dirty="0">
                <a:solidFill>
                  <a:schemeClr val="bg1"/>
                </a:solidFill>
                <a:latin typeface="Eras Demi ITC" pitchFamily="34" charset="0"/>
              </a:rPr>
              <a:t>Connect. Collaborate. Communicate. </a:t>
            </a:r>
          </a:p>
        </p:txBody>
      </p:sp>
      <p:sp>
        <p:nvSpPr>
          <p:cNvPr id="11" name="Rectangle 10"/>
          <p:cNvSpPr/>
          <p:nvPr userDrawn="1"/>
        </p:nvSpPr>
        <p:spPr>
          <a:xfrm>
            <a:off x="0" y="5716363"/>
            <a:ext cx="12192000" cy="112099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userDrawn="1"/>
        </p:nvSpPr>
        <p:spPr>
          <a:xfrm>
            <a:off x="406400" y="5942240"/>
            <a:ext cx="3276600" cy="523220"/>
          </a:xfrm>
          <a:prstGeom prst="rect">
            <a:avLst/>
          </a:prstGeom>
          <a:noFill/>
        </p:spPr>
        <p:txBody>
          <a:bodyPr wrap="square" rtlCol="0">
            <a:spAutoFit/>
          </a:bodyPr>
          <a:lstStyle/>
          <a:p>
            <a:r>
              <a:rPr lang="en-CA" sz="2800" dirty="0">
                <a:solidFill>
                  <a:schemeClr val="bg1"/>
                </a:solidFill>
                <a:latin typeface="Eras Demi ITC" panose="020B0805030504020804" pitchFamily="34" charset="0"/>
              </a:rPr>
              <a:t>ClubRunner</a:t>
            </a:r>
          </a:p>
        </p:txBody>
      </p:sp>
      <p:sp>
        <p:nvSpPr>
          <p:cNvPr id="13" name="TextBox 12"/>
          <p:cNvSpPr txBox="1"/>
          <p:nvPr userDrawn="1"/>
        </p:nvSpPr>
        <p:spPr>
          <a:xfrm>
            <a:off x="9520335" y="6067368"/>
            <a:ext cx="2819400" cy="400110"/>
          </a:xfrm>
          <a:prstGeom prst="rect">
            <a:avLst/>
          </a:prstGeom>
          <a:noFill/>
        </p:spPr>
        <p:txBody>
          <a:bodyPr wrap="square" rtlCol="0">
            <a:spAutoFit/>
          </a:bodyPr>
          <a:lstStyle/>
          <a:p>
            <a:r>
              <a:rPr lang="en-CA" sz="2000" dirty="0">
                <a:solidFill>
                  <a:schemeClr val="bg1"/>
                </a:solidFill>
                <a:latin typeface="+mj-lt"/>
              </a:rPr>
              <a:t>1-877-469-2582</a:t>
            </a:r>
          </a:p>
        </p:txBody>
      </p:sp>
    </p:spTree>
    <p:extLst>
      <p:ext uri="{BB962C8B-B14F-4D97-AF65-F5344CB8AC3E}">
        <p14:creationId xmlns:p14="http://schemas.microsoft.com/office/powerpoint/2010/main" val="3165509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fld id="{517C29EF-42E7-4728-8C1D-231A55257703}" type="datetimeFigureOut">
              <a:rPr lang="en-US" smtClean="0"/>
              <a:pPr>
                <a:defRPr/>
              </a:pPr>
              <a:t>3/28/2019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4AEB162-B39E-4148-B829-841262D242A4}" type="slidenum">
              <a:rPr lang="en-US" smtClean="0"/>
              <a:pPr>
                <a:defRPr/>
              </a:pPr>
              <a:t>‹#›</a:t>
            </a:fld>
            <a:endParaRPr lang="en-US"/>
          </a:p>
        </p:txBody>
      </p:sp>
    </p:spTree>
    <p:extLst>
      <p:ext uri="{BB962C8B-B14F-4D97-AF65-F5344CB8AC3E}">
        <p14:creationId xmlns:p14="http://schemas.microsoft.com/office/powerpoint/2010/main" val="1235858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fld id="{3D77B176-64D0-4069-972C-C61CCAB8E670}" type="datetimeFigureOut">
              <a:rPr lang="en-US" smtClean="0"/>
              <a:pPr>
                <a:defRPr/>
              </a:pPr>
              <a:t>3/28/2019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43EB13A-8DB0-4BEF-88EB-F6C7F28F41CC}" type="slidenum">
              <a:rPr lang="en-US" smtClean="0"/>
              <a:pPr>
                <a:defRPr/>
              </a:pPr>
              <a:t>‹#›</a:t>
            </a:fld>
            <a:endParaRPr lang="en-US"/>
          </a:p>
        </p:txBody>
      </p:sp>
    </p:spTree>
    <p:extLst>
      <p:ext uri="{BB962C8B-B14F-4D97-AF65-F5344CB8AC3E}">
        <p14:creationId xmlns:p14="http://schemas.microsoft.com/office/powerpoint/2010/main" val="4046245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C6F38CF5-D4B8-4858-8644-96B040E455CA}" type="datetimeFigureOut">
              <a:rPr lang="en-CA" smtClean="0"/>
              <a:t>2019-03-28</a:t>
            </a:fld>
            <a:endParaRPr lang="en-CA"/>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93E76C2-9EEF-4907-AC6A-A19C7E1BE1DC}" type="slidenum">
              <a:rPr lang="en-US" smtClean="0"/>
              <a:pPr>
                <a:defRPr/>
              </a:pPr>
              <a:t>‹#›</a:t>
            </a:fld>
            <a:endParaRPr lang="en-US"/>
          </a:p>
        </p:txBody>
      </p:sp>
      <p:sp>
        <p:nvSpPr>
          <p:cNvPr id="9" name="Rectangle 8"/>
          <p:cNvSpPr/>
          <p:nvPr userDrawn="1"/>
        </p:nvSpPr>
        <p:spPr>
          <a:xfrm>
            <a:off x="0" y="6276945"/>
            <a:ext cx="12192000" cy="6096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userDrawn="1"/>
        </p:nvSpPr>
        <p:spPr>
          <a:xfrm>
            <a:off x="358451" y="6287342"/>
            <a:ext cx="3276600" cy="523220"/>
          </a:xfrm>
          <a:prstGeom prst="rect">
            <a:avLst/>
          </a:prstGeom>
          <a:noFill/>
        </p:spPr>
        <p:txBody>
          <a:bodyPr wrap="square" rtlCol="0">
            <a:spAutoFit/>
          </a:bodyPr>
          <a:lstStyle/>
          <a:p>
            <a:r>
              <a:rPr lang="en-CA" sz="2800" dirty="0">
                <a:solidFill>
                  <a:schemeClr val="bg1"/>
                </a:solidFill>
                <a:latin typeface="Eras Demi ITC" panose="020B0805030504020804" pitchFamily="34" charset="0"/>
              </a:rPr>
              <a:t>ClubRunner</a:t>
            </a:r>
          </a:p>
        </p:txBody>
      </p:sp>
      <p:sp>
        <p:nvSpPr>
          <p:cNvPr id="11" name="TextBox 10"/>
          <p:cNvSpPr txBox="1"/>
          <p:nvPr userDrawn="1"/>
        </p:nvSpPr>
        <p:spPr>
          <a:xfrm>
            <a:off x="8991600" y="6381690"/>
            <a:ext cx="2819400" cy="400110"/>
          </a:xfrm>
          <a:prstGeom prst="rect">
            <a:avLst/>
          </a:prstGeom>
          <a:noFill/>
        </p:spPr>
        <p:txBody>
          <a:bodyPr wrap="square" rtlCol="0">
            <a:spAutoFit/>
          </a:bodyPr>
          <a:lstStyle/>
          <a:p>
            <a:r>
              <a:rPr lang="en-CA" sz="2000" dirty="0">
                <a:solidFill>
                  <a:schemeClr val="bg1"/>
                </a:solidFill>
                <a:latin typeface="+mj-lt"/>
              </a:rPr>
              <a:t>1-877-469-2582</a:t>
            </a:r>
          </a:p>
        </p:txBody>
      </p:sp>
    </p:spTree>
    <p:extLst>
      <p:ext uri="{BB962C8B-B14F-4D97-AF65-F5344CB8AC3E}">
        <p14:creationId xmlns:p14="http://schemas.microsoft.com/office/powerpoint/2010/main" val="1042104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590284DB-07C1-45A8-83BC-38030B6DB327}" type="datetimeFigureOut">
              <a:rPr lang="en-US" smtClean="0"/>
              <a:pPr>
                <a:defRPr/>
              </a:pPr>
              <a:t>3/28/2019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8FEB138-A38F-477F-B221-78C33C9E9D2A}" type="slidenum">
              <a:rPr lang="en-US" smtClean="0"/>
              <a:pPr>
                <a:defRPr/>
              </a:pPr>
              <a:t>‹#›</a:t>
            </a:fld>
            <a:endParaRPr lang="en-US"/>
          </a:p>
        </p:txBody>
      </p:sp>
    </p:spTree>
    <p:extLst>
      <p:ext uri="{BB962C8B-B14F-4D97-AF65-F5344CB8AC3E}">
        <p14:creationId xmlns:p14="http://schemas.microsoft.com/office/powerpoint/2010/main" val="4191635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fld id="{5A4EF14B-8D16-451B-B923-34828FD30A5B}" type="datetimeFigureOut">
              <a:rPr lang="en-US" smtClean="0"/>
              <a:pPr>
                <a:defRPr/>
              </a:pPr>
              <a:t>3/28/2019</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1D978E-31C7-42E1-A671-E119A2A04516}" type="slidenum">
              <a:rPr lang="en-US" smtClean="0"/>
              <a:pPr>
                <a:defRPr/>
              </a:pPr>
              <a:t>‹#›</a:t>
            </a:fld>
            <a:endParaRPr lang="en-US"/>
          </a:p>
        </p:txBody>
      </p:sp>
    </p:spTree>
    <p:extLst>
      <p:ext uri="{BB962C8B-B14F-4D97-AF65-F5344CB8AC3E}">
        <p14:creationId xmlns:p14="http://schemas.microsoft.com/office/powerpoint/2010/main" val="3404676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fld id="{768C5892-8160-4F99-BD7F-5F117D3948E1}" type="datetimeFigureOut">
              <a:rPr lang="en-US" smtClean="0"/>
              <a:pPr>
                <a:defRPr/>
              </a:pPr>
              <a:t>3/28/2019</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4FFAD32-FBBE-456A-A1BC-7350F702BFBB}" type="slidenum">
              <a:rPr lang="en-US" smtClean="0"/>
              <a:pPr>
                <a:defRPr/>
              </a:pPr>
              <a:t>‹#›</a:t>
            </a:fld>
            <a:endParaRPr lang="en-US"/>
          </a:p>
        </p:txBody>
      </p:sp>
    </p:spTree>
    <p:extLst>
      <p:ext uri="{BB962C8B-B14F-4D97-AF65-F5344CB8AC3E}">
        <p14:creationId xmlns:p14="http://schemas.microsoft.com/office/powerpoint/2010/main" val="1112790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fld id="{2EBF3BD0-9439-4EE6-843C-30BF40E4E08B}" type="datetimeFigureOut">
              <a:rPr lang="en-US" smtClean="0"/>
              <a:pPr>
                <a:defRPr/>
              </a:pPr>
              <a:t>3/28/2019</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E2FEF00-FEDE-43E2-A0CF-554DB212700D}" type="slidenum">
              <a:rPr lang="en-US" smtClean="0"/>
              <a:pPr>
                <a:defRPr/>
              </a:pPr>
              <a:t>‹#›</a:t>
            </a:fld>
            <a:endParaRPr lang="en-US"/>
          </a:p>
        </p:txBody>
      </p:sp>
    </p:spTree>
    <p:extLst>
      <p:ext uri="{BB962C8B-B14F-4D97-AF65-F5344CB8AC3E}">
        <p14:creationId xmlns:p14="http://schemas.microsoft.com/office/powerpoint/2010/main" val="255638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0626041-0697-4288-84EB-05659291A29C}" type="datetimeFigureOut">
              <a:rPr lang="en-US" smtClean="0"/>
              <a:pPr>
                <a:defRPr/>
              </a:pPr>
              <a:t>3/28/2019</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DCCE2A90-2BA9-41A9-BFA3-2EB61D8E9835}" type="slidenum">
              <a:rPr lang="en-US" smtClean="0"/>
              <a:pPr>
                <a:defRPr/>
              </a:pPr>
              <a:t>‹#›</a:t>
            </a:fld>
            <a:endParaRPr lang="en-US"/>
          </a:p>
        </p:txBody>
      </p:sp>
    </p:spTree>
    <p:extLst>
      <p:ext uri="{BB962C8B-B14F-4D97-AF65-F5344CB8AC3E}">
        <p14:creationId xmlns:p14="http://schemas.microsoft.com/office/powerpoint/2010/main" val="1786804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33569E0C-02A6-4680-A033-2A380A7F8814}" type="datetimeFigureOut">
              <a:rPr lang="en-US" smtClean="0"/>
              <a:pPr>
                <a:defRPr/>
              </a:pPr>
              <a:t>3/28/2019</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04B4E2D-2654-4C11-AFDC-D1E516F20048}" type="slidenum">
              <a:rPr lang="en-US" smtClean="0"/>
              <a:pPr>
                <a:defRPr/>
              </a:pPr>
              <a:t>‹#›</a:t>
            </a:fld>
            <a:endParaRPr lang="en-US"/>
          </a:p>
        </p:txBody>
      </p:sp>
    </p:spTree>
    <p:extLst>
      <p:ext uri="{BB962C8B-B14F-4D97-AF65-F5344CB8AC3E}">
        <p14:creationId xmlns:p14="http://schemas.microsoft.com/office/powerpoint/2010/main" val="175529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AB126F26-2D7C-4085-89ED-234CECE70B84}" type="datetimeFigureOut">
              <a:rPr lang="en-US" smtClean="0"/>
              <a:pPr>
                <a:defRPr/>
              </a:pPr>
              <a:t>3/28/2019</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ED4A7E1-4EEA-4F12-9098-6F54E800A549}" type="slidenum">
              <a:rPr lang="en-US" smtClean="0"/>
              <a:pPr>
                <a:defRPr/>
              </a:pPr>
              <a:t>‹#›</a:t>
            </a:fld>
            <a:endParaRPr lang="en-US"/>
          </a:p>
        </p:txBody>
      </p:sp>
    </p:spTree>
    <p:extLst>
      <p:ext uri="{BB962C8B-B14F-4D97-AF65-F5344CB8AC3E}">
        <p14:creationId xmlns:p14="http://schemas.microsoft.com/office/powerpoint/2010/main" val="3253145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94A1611-4133-4AB4-8E54-BC37C93460D0}" type="datetimeFigureOut">
              <a:rPr lang="en-US" smtClean="0"/>
              <a:pPr>
                <a:defRPr/>
              </a:pPr>
              <a:t>3/28/2019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D86810-8EF3-4178-9764-4D8CD123877C}" type="slidenum">
              <a:rPr lang="en-US" smtClean="0"/>
              <a:pPr>
                <a:defRPr/>
              </a:pPr>
              <a:t>‹#›</a:t>
            </a:fld>
            <a:endParaRPr lang="en-US"/>
          </a:p>
        </p:txBody>
      </p:sp>
    </p:spTree>
    <p:extLst>
      <p:ext uri="{BB962C8B-B14F-4D97-AF65-F5344CB8AC3E}">
        <p14:creationId xmlns:p14="http://schemas.microsoft.com/office/powerpoint/2010/main" val="392538871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www.clubrunnersupport.com/article/69-how-do-i-terminate-or-delete-an-active-memb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www.clubrunnersupport.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clubrunnersupport.com/article/996-how-do-i-log-in-to-clubrunn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clubrunnersupport.com/article/1331-i-cannot-login-to-clubrunner"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clubrunnersupport.com/article/998-how-do-i-access-and-change-my-profile-information"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clubrunnersupport.com/article/1004-how-do-i-send-email"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clubrunnersupport.com/section/796-repor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clubrunnersupport.com/article/269-how-do-i-add-a-new-member"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clubrunnersupport.com/article/1337-what-is-the-member-profile-how-do-i-edit-it" TargetMode="Externa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1112"/>
            <a:ext cx="12191999" cy="20574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Box 4"/>
          <p:cNvSpPr txBox="1">
            <a:spLocks noChangeArrowheads="1"/>
          </p:cNvSpPr>
          <p:nvPr/>
        </p:nvSpPr>
        <p:spPr bwMode="auto">
          <a:xfrm>
            <a:off x="2895600" y="2185856"/>
            <a:ext cx="6339263" cy="2923877"/>
          </a:xfrm>
          <a:prstGeom prst="rect">
            <a:avLst/>
          </a:prstGeom>
          <a:noFill/>
          <a:ln w="9525">
            <a:noFill/>
            <a:miter lim="800000"/>
            <a:headEnd/>
            <a:tailEnd/>
          </a:ln>
        </p:spPr>
        <p:txBody>
          <a:bodyPr wrap="square">
            <a:spAutoFit/>
          </a:bodyPr>
          <a:lstStyle/>
          <a:p>
            <a:pPr algn="ctr">
              <a:spcBef>
                <a:spcPct val="50000"/>
              </a:spcBef>
            </a:pPr>
            <a:r>
              <a:rPr lang="en-CA" sz="4000" b="1" dirty="0">
                <a:solidFill>
                  <a:srgbClr val="5F5F5F"/>
                </a:solidFill>
                <a:latin typeface="Calibri" pitchFamily="34" charset="0"/>
              </a:rPr>
              <a:t>Fundamentals of ClubRunner for Rotary District 5040</a:t>
            </a:r>
          </a:p>
          <a:p>
            <a:pPr algn="ctr">
              <a:spcBef>
                <a:spcPct val="50000"/>
              </a:spcBef>
            </a:pPr>
            <a:endParaRPr lang="en-CA" sz="2600" b="1" dirty="0">
              <a:solidFill>
                <a:schemeClr val="tx2"/>
              </a:solidFill>
              <a:latin typeface="Calibri" pitchFamily="34" charset="0"/>
            </a:endParaRPr>
          </a:p>
          <a:p>
            <a:pPr algn="ctr">
              <a:spcBef>
                <a:spcPct val="50000"/>
              </a:spcBef>
            </a:pPr>
            <a:br>
              <a:rPr lang="en-CA" sz="2600" b="1" dirty="0">
                <a:solidFill>
                  <a:schemeClr val="tx2"/>
                </a:solidFill>
                <a:latin typeface="Calibri" pitchFamily="34" charset="0"/>
              </a:rPr>
            </a:br>
            <a:endParaRPr lang="en-CA" sz="2600" b="1" dirty="0">
              <a:solidFill>
                <a:schemeClr val="tx2"/>
              </a:solidFill>
              <a:latin typeface="Calibri" pitchFamily="34" charset="0"/>
            </a:endParaRPr>
          </a:p>
        </p:txBody>
      </p:sp>
      <p:sp>
        <p:nvSpPr>
          <p:cNvPr id="6" name="Title 4"/>
          <p:cNvSpPr txBox="1">
            <a:spLocks/>
          </p:cNvSpPr>
          <p:nvPr/>
        </p:nvSpPr>
        <p:spPr bwMode="auto">
          <a:xfrm>
            <a:off x="2400300" y="533403"/>
            <a:ext cx="7391400" cy="1012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b="1" kern="1200">
                <a:solidFill>
                  <a:srgbClr val="00B0F0"/>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t>ClubRunner Essentials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524000" y="169190"/>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terminate a member?</a:t>
            </a:r>
          </a:p>
        </p:txBody>
      </p:sp>
      <p:pic>
        <p:nvPicPr>
          <p:cNvPr id="1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126792"/>
            <a:ext cx="10192072" cy="4734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 name="Text Box 2"/>
          <p:cNvSpPr txBox="1">
            <a:spLocks noChangeArrowheads="1"/>
          </p:cNvSpPr>
          <p:nvPr/>
        </p:nvSpPr>
        <p:spPr bwMode="auto">
          <a:xfrm>
            <a:off x="776647" y="700283"/>
            <a:ext cx="514985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r>
              <a:rPr lang="en-US" altLang="en-US" sz="1400" b="1" dirty="0">
                <a:solidFill>
                  <a:schemeClr val="tx1">
                    <a:lumMod val="75000"/>
                    <a:lumOff val="25000"/>
                  </a:schemeClr>
                </a:solidFill>
                <a:cs typeface="Calibri" panose="020F0502020204030204" pitchFamily="34" charset="0"/>
              </a:rPr>
              <a:t>Membership</a:t>
            </a:r>
            <a:r>
              <a:rPr lang="en-US" altLang="en-US" sz="1400" dirty="0">
                <a:solidFill>
                  <a:schemeClr val="tx1">
                    <a:lumMod val="75000"/>
                    <a:lumOff val="25000"/>
                  </a:schemeClr>
                </a:solidFill>
                <a:cs typeface="Calibri" panose="020F0502020204030204" pitchFamily="34" charset="0"/>
              </a:rPr>
              <a:t> – </a:t>
            </a:r>
            <a:r>
              <a:rPr lang="en-US" altLang="en-US" sz="1400" b="1" dirty="0">
                <a:solidFill>
                  <a:schemeClr val="tx1">
                    <a:lumMod val="75000"/>
                    <a:lumOff val="25000"/>
                  </a:schemeClr>
                </a:solidFill>
                <a:cs typeface="Calibri" panose="020F0502020204030204" pitchFamily="34" charset="0"/>
              </a:rPr>
              <a:t>Member Lists</a:t>
            </a:r>
            <a:r>
              <a:rPr lang="en-US" altLang="en-US" sz="1400" dirty="0">
                <a:solidFill>
                  <a:schemeClr val="tx1">
                    <a:lumMod val="75000"/>
                    <a:lumOff val="25000"/>
                  </a:schemeClr>
                </a:solidFill>
                <a:cs typeface="Calibri" panose="020F0502020204030204" pitchFamily="34" charset="0"/>
              </a:rPr>
              <a:t>:</a:t>
            </a:r>
          </a:p>
        </p:txBody>
      </p:sp>
      <p:sp>
        <p:nvSpPr>
          <p:cNvPr id="21" name="Text Box 5"/>
          <p:cNvSpPr txBox="1">
            <a:spLocks noChangeArrowheads="1"/>
          </p:cNvSpPr>
          <p:nvPr/>
        </p:nvSpPr>
        <p:spPr bwMode="auto">
          <a:xfrm>
            <a:off x="403225" y="725809"/>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22" name="Text Box 8"/>
          <p:cNvSpPr txBox="1">
            <a:spLocks noChangeArrowheads="1"/>
          </p:cNvSpPr>
          <p:nvPr/>
        </p:nvSpPr>
        <p:spPr bwMode="auto">
          <a:xfrm>
            <a:off x="402358" y="1819296"/>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23" name="Text Box 9"/>
          <p:cNvSpPr txBox="1">
            <a:spLocks noChangeArrowheads="1"/>
          </p:cNvSpPr>
          <p:nvPr/>
        </p:nvSpPr>
        <p:spPr bwMode="auto">
          <a:xfrm>
            <a:off x="5926497" y="1759476"/>
            <a:ext cx="395922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On the Change Status screen click </a:t>
            </a:r>
            <a:br>
              <a:rPr lang="en-US" altLang="en-US" sz="1400" dirty="0">
                <a:cs typeface="Calibri" panose="020F0502020204030204" pitchFamily="34" charset="0"/>
              </a:rPr>
            </a:br>
            <a:r>
              <a:rPr lang="en-US" altLang="en-US" sz="1400" b="1" dirty="0">
                <a:solidFill>
                  <a:srgbClr val="2A6099"/>
                </a:solidFill>
                <a:cs typeface="Calibri" panose="020F0502020204030204" pitchFamily="34" charset="0"/>
              </a:rPr>
              <a:t>Terminate Membership</a:t>
            </a:r>
          </a:p>
        </p:txBody>
      </p:sp>
      <p:sp>
        <p:nvSpPr>
          <p:cNvPr id="24" name="Text Box 11"/>
          <p:cNvSpPr txBox="1">
            <a:spLocks noChangeArrowheads="1"/>
          </p:cNvSpPr>
          <p:nvPr/>
        </p:nvSpPr>
        <p:spPr bwMode="auto">
          <a:xfrm>
            <a:off x="5539147" y="1830913"/>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pic>
        <p:nvPicPr>
          <p:cNvPr id="25"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833" y="2343171"/>
            <a:ext cx="4102100" cy="1774825"/>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 Box 13"/>
          <p:cNvSpPr txBox="1">
            <a:spLocks noChangeArrowheads="1"/>
          </p:cNvSpPr>
          <p:nvPr/>
        </p:nvSpPr>
        <p:spPr bwMode="auto">
          <a:xfrm>
            <a:off x="762720" y="1752600"/>
            <a:ext cx="3716338"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 the Active Members List click on </a:t>
            </a:r>
            <a:r>
              <a:rPr lang="en-US" altLang="en-US" sz="1400" b="1" dirty="0">
                <a:solidFill>
                  <a:srgbClr val="2A60A3"/>
                </a:solidFill>
                <a:cs typeface="Calibri" panose="020F0502020204030204" pitchFamily="34" charset="0"/>
              </a:rPr>
              <a:t>Change Status </a:t>
            </a:r>
            <a:r>
              <a:rPr lang="en-US" altLang="en-US" sz="1400" dirty="0">
                <a:solidFill>
                  <a:schemeClr val="tx1">
                    <a:lumMod val="75000"/>
                    <a:lumOff val="25000"/>
                  </a:schemeClr>
                </a:solidFill>
                <a:cs typeface="Calibri" panose="020F0502020204030204" pitchFamily="34" charset="0"/>
              </a:rPr>
              <a:t>beside any member’s name.</a:t>
            </a:r>
          </a:p>
        </p:txBody>
      </p:sp>
      <p:pic>
        <p:nvPicPr>
          <p:cNvPr id="28"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1209" y="2334151"/>
            <a:ext cx="4198938" cy="1800225"/>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 name="Picture 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39147" y="4331226"/>
            <a:ext cx="2727343" cy="1874860"/>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 name="Text Box 19"/>
          <p:cNvSpPr txBox="1">
            <a:spLocks noChangeArrowheads="1"/>
          </p:cNvSpPr>
          <p:nvPr/>
        </p:nvSpPr>
        <p:spPr bwMode="auto">
          <a:xfrm>
            <a:off x="1745022" y="4732803"/>
            <a:ext cx="3794125" cy="10717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You must choose a reason for termination to activate the blue</a:t>
            </a:r>
            <a:r>
              <a:rPr lang="en-US" altLang="en-US" sz="1400" dirty="0">
                <a:cs typeface="Calibri" panose="020F0502020204030204" pitchFamily="34" charset="0"/>
              </a:rPr>
              <a:t> </a:t>
            </a:r>
            <a:r>
              <a:rPr lang="en-US" altLang="en-US" sz="1400" b="1" dirty="0">
                <a:solidFill>
                  <a:srgbClr val="2A6099"/>
                </a:solidFill>
                <a:cs typeface="Calibri" panose="020F0502020204030204" pitchFamily="34" charset="0"/>
              </a:rPr>
              <a:t>Terminate Member</a:t>
            </a:r>
            <a:r>
              <a:rPr lang="en-US" altLang="en-US" sz="1400" b="1"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a:t>
            </a:r>
          </a:p>
          <a:p>
            <a:pPr eaLnBrk="1" hangingPunct="1">
              <a:spcBef>
                <a:spcPts val="875"/>
              </a:spcBef>
              <a:buClrTx/>
              <a:buFontTx/>
              <a:buNone/>
            </a:pPr>
            <a:r>
              <a:rPr lang="en-US" altLang="en-US" sz="1400" dirty="0">
                <a:cs typeface="Calibri" panose="020F0502020204030204" pitchFamily="34" charset="0"/>
              </a:rPr>
              <a:t>Except in special cases, always choose </a:t>
            </a:r>
            <a:r>
              <a:rPr lang="en-US" altLang="en-US" sz="1400" i="1" dirty="0">
                <a:cs typeface="Calibri" panose="020F0502020204030204" pitchFamily="34" charset="0"/>
              </a:rPr>
              <a:t>Report this termination to Rotary International</a:t>
            </a:r>
            <a:r>
              <a:rPr lang="en-US" altLang="en-US" sz="1400" dirty="0">
                <a:cs typeface="Calibri" panose="020F0502020204030204" pitchFamily="34" charset="0"/>
              </a:rPr>
              <a:t>.</a:t>
            </a:r>
          </a:p>
        </p:txBody>
      </p:sp>
      <p:sp>
        <p:nvSpPr>
          <p:cNvPr id="45" name="Text Box 4"/>
          <p:cNvSpPr txBox="1">
            <a:spLocks noChangeArrowheads="1"/>
          </p:cNvSpPr>
          <p:nvPr/>
        </p:nvSpPr>
        <p:spPr bwMode="auto">
          <a:xfrm>
            <a:off x="1792647" y="6419315"/>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a:t>
            </a:r>
            <a:r>
              <a:rPr lang="en-US" altLang="en-US" sz="1400" dirty="0">
                <a:solidFill>
                  <a:srgbClr val="FFFFFF"/>
                </a:solidFill>
                <a:cs typeface="Calibri" panose="020F0502020204030204" pitchFamily="34" charset="0"/>
              </a:rPr>
              <a:t> </a:t>
            </a:r>
            <a:r>
              <a:rPr lang="en-US" altLang="en-US" sz="1400" dirty="0">
                <a:solidFill>
                  <a:schemeClr val="bg1"/>
                </a:solidFill>
                <a:cs typeface="Calibri" panose="020F0502020204030204" pitchFamily="34" charset="0"/>
                <a:hlinkClick r:id="rId7">
                  <a:extLst>
                    <a:ext uri="{A12FA001-AC4F-418D-AE19-62706E023703}">
                      <ahyp:hlinkClr xmlns:ahyp="http://schemas.microsoft.com/office/drawing/2018/hyperlinkcolor" val="tx"/>
                    </a:ext>
                  </a:extLst>
                </a:hlinkClick>
              </a:rPr>
              <a:t>How do I terminate or delete an active member?</a:t>
            </a:r>
          </a:p>
        </p:txBody>
      </p:sp>
      <p:sp>
        <p:nvSpPr>
          <p:cNvPr id="16" name="Text Box 13">
            <a:extLst>
              <a:ext uri="{FF2B5EF4-FFF2-40B4-BE49-F238E27FC236}">
                <a16:creationId xmlns:a16="http://schemas.microsoft.com/office/drawing/2014/main" id="{83DFC6AC-BE3C-4815-BA3C-D2A9C11581D3}"/>
              </a:ext>
            </a:extLst>
          </p:cNvPr>
          <p:cNvSpPr txBox="1">
            <a:spLocks noChangeArrowheads="1"/>
          </p:cNvSpPr>
          <p:nvPr/>
        </p:nvSpPr>
        <p:spPr bwMode="auto">
          <a:xfrm>
            <a:off x="1371600" y="4860967"/>
            <a:ext cx="281144" cy="30995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4</a:t>
            </a:r>
          </a:p>
        </p:txBody>
      </p:sp>
    </p:spTree>
    <p:extLst>
      <p:ext uri="{BB962C8B-B14F-4D97-AF65-F5344CB8AC3E}">
        <p14:creationId xmlns:p14="http://schemas.microsoft.com/office/powerpoint/2010/main" val="2739428455"/>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1821891" y="514676"/>
            <a:ext cx="8353425" cy="769441"/>
          </a:xfrm>
          <a:prstGeom prst="rect">
            <a:avLst/>
          </a:prstGeom>
          <a:noFill/>
          <a:ln w="9525">
            <a:noFill/>
            <a:miter lim="800000"/>
            <a:headEnd/>
            <a:tailEnd/>
          </a:ln>
        </p:spPr>
        <p:txBody>
          <a:bodyPr>
            <a:spAutoFit/>
          </a:bodyPr>
          <a:lstStyle/>
          <a:p>
            <a:pPr algn="ctr">
              <a:spcBef>
                <a:spcPct val="50000"/>
              </a:spcBef>
            </a:pPr>
            <a:r>
              <a:rPr lang="en-US" sz="4400" dirty="0">
                <a:solidFill>
                  <a:srgbClr val="00B0F0"/>
                </a:solidFill>
                <a:latin typeface="Calibri" pitchFamily="34" charset="0"/>
              </a:rPr>
              <a:t>Help Resources</a:t>
            </a:r>
          </a:p>
        </p:txBody>
      </p:sp>
      <p:sp>
        <p:nvSpPr>
          <p:cNvPr id="6" name="TextBox 5"/>
          <p:cNvSpPr txBox="1"/>
          <p:nvPr/>
        </p:nvSpPr>
        <p:spPr>
          <a:xfrm>
            <a:off x="2362200" y="2438400"/>
            <a:ext cx="7272808" cy="1723549"/>
          </a:xfrm>
          <a:prstGeom prst="rect">
            <a:avLst/>
          </a:prstGeom>
          <a:noFill/>
        </p:spPr>
        <p:txBody>
          <a:bodyPr wrap="square" rtlCol="0">
            <a:spAutoFit/>
          </a:bodyPr>
          <a:lstStyle/>
          <a:p>
            <a:pPr algn="ctr"/>
            <a:r>
              <a:rPr lang="en-CA" sz="2650" b="1" dirty="0">
                <a:solidFill>
                  <a:schemeClr val="tx1">
                    <a:lumMod val="75000"/>
                    <a:lumOff val="25000"/>
                  </a:schemeClr>
                </a:solidFill>
                <a:hlinkClick r:id="rId3"/>
              </a:rPr>
              <a:t>www.ClubRunnerSupport.com</a:t>
            </a:r>
            <a:r>
              <a:rPr lang="en-CA" sz="2650" b="1" dirty="0">
                <a:solidFill>
                  <a:schemeClr val="tx1">
                    <a:lumMod val="75000"/>
                    <a:lumOff val="25000"/>
                  </a:schemeClr>
                </a:solidFill>
              </a:rPr>
              <a:t> </a:t>
            </a:r>
          </a:p>
          <a:p>
            <a:pPr algn="ctr"/>
            <a:endParaRPr lang="en-CA" sz="2650" dirty="0">
              <a:solidFill>
                <a:schemeClr val="tx1">
                  <a:lumMod val="75000"/>
                  <a:lumOff val="25000"/>
                </a:schemeClr>
              </a:solidFill>
            </a:endParaRPr>
          </a:p>
          <a:p>
            <a:pPr algn="ctr"/>
            <a:r>
              <a:rPr lang="en-CA" sz="2650" dirty="0">
                <a:solidFill>
                  <a:schemeClr val="tx1">
                    <a:lumMod val="75000"/>
                    <a:lumOff val="25000"/>
                  </a:schemeClr>
                </a:solidFill>
              </a:rPr>
              <a:t>support@clubrunner.ca</a:t>
            </a:r>
          </a:p>
          <a:p>
            <a:pPr algn="ctr"/>
            <a:r>
              <a:rPr lang="en-CA" sz="2650" dirty="0">
                <a:solidFill>
                  <a:schemeClr val="tx1">
                    <a:lumMod val="75000"/>
                    <a:lumOff val="25000"/>
                  </a:schemeClr>
                </a:solidFill>
              </a:rPr>
              <a:t>1-877-469-2582</a:t>
            </a:r>
          </a:p>
        </p:txBody>
      </p:sp>
    </p:spTree>
    <p:extLst>
      <p:ext uri="{BB962C8B-B14F-4D97-AF65-F5344CB8AC3E}">
        <p14:creationId xmlns:p14="http://schemas.microsoft.com/office/powerpoint/2010/main" val="216030065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304800" y="131778"/>
            <a:ext cx="8353425" cy="769441"/>
          </a:xfrm>
          <a:prstGeom prst="rect">
            <a:avLst/>
          </a:prstGeom>
          <a:noFill/>
          <a:ln w="9525">
            <a:noFill/>
            <a:miter lim="800000"/>
            <a:headEnd/>
            <a:tailEnd/>
          </a:ln>
        </p:spPr>
        <p:txBody>
          <a:bodyPr>
            <a:spAutoFit/>
          </a:bodyPr>
          <a:lstStyle/>
          <a:p>
            <a:pPr>
              <a:spcBef>
                <a:spcPct val="50000"/>
              </a:spcBef>
            </a:pPr>
            <a:r>
              <a:rPr lang="en-US" sz="4400" dirty="0">
                <a:solidFill>
                  <a:srgbClr val="00B0F0"/>
                </a:solidFill>
                <a:latin typeface="Calibri" pitchFamily="34" charset="0"/>
              </a:rPr>
              <a:t>What is ClubRunner?</a:t>
            </a:r>
          </a:p>
        </p:txBody>
      </p:sp>
      <p:sp>
        <p:nvSpPr>
          <p:cNvPr id="6148" name="Text Box 4"/>
          <p:cNvSpPr txBox="1">
            <a:spLocks noChangeArrowheads="1"/>
          </p:cNvSpPr>
          <p:nvPr/>
        </p:nvSpPr>
        <p:spPr bwMode="auto">
          <a:xfrm>
            <a:off x="990600" y="1447800"/>
            <a:ext cx="10134600" cy="4247317"/>
          </a:xfrm>
          <a:prstGeom prst="rect">
            <a:avLst/>
          </a:prstGeom>
          <a:noFill/>
          <a:ln w="9525">
            <a:noFill/>
            <a:miter lim="800000"/>
            <a:headEnd/>
            <a:tailEnd/>
          </a:ln>
        </p:spPr>
        <p:txBody>
          <a:bodyPr wrap="square">
            <a:spAutoFit/>
          </a:bodyPr>
          <a:lstStyle/>
          <a:p>
            <a:pPr>
              <a:spcBef>
                <a:spcPct val="50000"/>
              </a:spcBef>
            </a:pPr>
            <a:r>
              <a:rPr lang="en-US" sz="2000" dirty="0">
                <a:solidFill>
                  <a:schemeClr val="tx1">
                    <a:lumMod val="75000"/>
                    <a:lumOff val="25000"/>
                  </a:schemeClr>
                </a:solidFill>
                <a:latin typeface="Calibri" pitchFamily="34" charset="0"/>
                <a:cs typeface="Arial" pitchFamily="34" charset="0"/>
              </a:rPr>
              <a:t>ClubRunner is a cloud based software service that manages organization and membership information, as well as facilitates easier communication between the various levels of an organization.</a:t>
            </a:r>
          </a:p>
          <a:p>
            <a:pPr>
              <a:spcBef>
                <a:spcPct val="50000"/>
              </a:spcBef>
            </a:pPr>
            <a:r>
              <a:rPr lang="en-US" sz="2000" dirty="0">
                <a:solidFill>
                  <a:schemeClr val="tx1">
                    <a:lumMod val="75000"/>
                    <a:lumOff val="25000"/>
                  </a:schemeClr>
                </a:solidFill>
                <a:latin typeface="Calibri" pitchFamily="34" charset="0"/>
                <a:cs typeface="Arial" pitchFamily="34" charset="0"/>
              </a:rPr>
              <a:t>ClubRunner:</a:t>
            </a:r>
          </a:p>
          <a:p>
            <a:pPr marL="342900" indent="-342900">
              <a:spcBef>
                <a:spcPct val="50000"/>
              </a:spcBef>
              <a:buFont typeface="Arial" panose="020B0604020202020204" pitchFamily="34" charset="0"/>
              <a:buChar char="•"/>
            </a:pPr>
            <a:r>
              <a:rPr lang="en-US" sz="2000" dirty="0">
                <a:solidFill>
                  <a:schemeClr val="tx1">
                    <a:lumMod val="75000"/>
                    <a:lumOff val="25000"/>
                  </a:schemeClr>
                </a:solidFill>
                <a:latin typeface="Calibri" pitchFamily="34" charset="0"/>
                <a:cs typeface="Arial" pitchFamily="34" charset="0"/>
              </a:rPr>
              <a:t>Is a private software company that has been serving thousands of service clubs worldwide for almost 15 years.</a:t>
            </a:r>
          </a:p>
          <a:p>
            <a:pPr marL="342900" indent="-342900">
              <a:spcBef>
                <a:spcPct val="50000"/>
              </a:spcBef>
              <a:buFont typeface="Arial" panose="020B0604020202020204" pitchFamily="34" charset="0"/>
              <a:buChar char="•"/>
            </a:pPr>
            <a:r>
              <a:rPr lang="en-US" sz="2000" dirty="0">
                <a:solidFill>
                  <a:schemeClr val="tx1">
                    <a:lumMod val="75000"/>
                    <a:lumOff val="25000"/>
                  </a:schemeClr>
                </a:solidFill>
                <a:latin typeface="Calibri" pitchFamily="34" charset="0"/>
                <a:cs typeface="Arial" pitchFamily="34" charset="0"/>
              </a:rPr>
              <a:t>Is a collaborative, web-based tool designed to allow members to collectively share and maintain their data.</a:t>
            </a:r>
          </a:p>
          <a:p>
            <a:pPr marL="342900" indent="-342900">
              <a:spcBef>
                <a:spcPct val="50000"/>
              </a:spcBef>
              <a:buFont typeface="Arial" panose="020B0604020202020204" pitchFamily="34" charset="0"/>
              <a:buChar char="•"/>
            </a:pPr>
            <a:r>
              <a:rPr lang="en-US" sz="2000" dirty="0">
                <a:solidFill>
                  <a:schemeClr val="tx1">
                    <a:lumMod val="75000"/>
                    <a:lumOff val="25000"/>
                  </a:schemeClr>
                </a:solidFill>
                <a:latin typeface="Calibri" pitchFamily="34" charset="0"/>
                <a:cs typeface="Arial" pitchFamily="34" charset="0"/>
              </a:rPr>
              <a:t>Can handle small clubs with just a few members, all the way up to </a:t>
            </a:r>
            <a:r>
              <a:rPr lang="en-US" sz="2000" dirty="0" err="1">
                <a:solidFill>
                  <a:schemeClr val="tx1">
                    <a:lumMod val="75000"/>
                    <a:lumOff val="25000"/>
                  </a:schemeClr>
                </a:solidFill>
                <a:latin typeface="Calibri" pitchFamily="34" charset="0"/>
                <a:cs typeface="Arial" pitchFamily="34" charset="0"/>
              </a:rPr>
              <a:t>mutli</a:t>
            </a:r>
            <a:r>
              <a:rPr lang="en-US" sz="2000" dirty="0">
                <a:solidFill>
                  <a:schemeClr val="tx1">
                    <a:lumMod val="75000"/>
                    <a:lumOff val="25000"/>
                  </a:schemeClr>
                </a:solidFill>
                <a:latin typeface="Calibri" pitchFamily="34" charset="0"/>
                <a:cs typeface="Arial" pitchFamily="34" charset="0"/>
              </a:rPr>
              <a:t>-level organizations with thousands of members.</a:t>
            </a:r>
          </a:p>
          <a:p>
            <a:pPr marL="342900" indent="-342900">
              <a:spcBef>
                <a:spcPct val="50000"/>
              </a:spcBef>
              <a:buFont typeface="Arial" panose="020B0604020202020204" pitchFamily="34" charset="0"/>
              <a:buChar char="•"/>
            </a:pPr>
            <a:endParaRPr lang="en-US" sz="2000" dirty="0">
              <a:solidFill>
                <a:schemeClr val="tx1">
                  <a:lumMod val="75000"/>
                  <a:lumOff val="25000"/>
                </a:schemeClr>
              </a:solidFill>
              <a:latin typeface="Calibri" pitchFamily="34" charset="0"/>
              <a:cs typeface="Arial" pitchFamily="34" charset="0"/>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471487" y="97321"/>
            <a:ext cx="8353425" cy="523220"/>
          </a:xfrm>
          <a:prstGeom prst="rect">
            <a:avLst/>
          </a:prstGeom>
          <a:noFill/>
          <a:ln w="9525">
            <a:noFill/>
            <a:miter lim="800000"/>
            <a:headEnd/>
            <a:tailEnd/>
          </a:ln>
        </p:spPr>
        <p:txBody>
          <a:bodyPr>
            <a:spAutoFit/>
          </a:bodyPr>
          <a:lstStyle/>
          <a:p>
            <a:pPr>
              <a:spcBef>
                <a:spcPct val="50000"/>
              </a:spcBef>
            </a:pPr>
            <a:r>
              <a:rPr lang="en-US" sz="2800" dirty="0">
                <a:solidFill>
                  <a:srgbClr val="00B0F0"/>
                </a:solidFill>
                <a:latin typeface="Calibri" pitchFamily="34" charset="0"/>
              </a:rPr>
              <a:t>How do I login?</a:t>
            </a:r>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2980050"/>
            <a:ext cx="4413250" cy="738187"/>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3"/>
          <p:cNvSpPr txBox="1">
            <a:spLocks noChangeArrowheads="1"/>
          </p:cNvSpPr>
          <p:nvPr/>
        </p:nvSpPr>
        <p:spPr bwMode="auto">
          <a:xfrm>
            <a:off x="0" y="694687"/>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At the top right of your ClubRunner homepage, click the ‘Member Login’ button:</a:t>
            </a:r>
          </a:p>
        </p:txBody>
      </p:sp>
      <p:sp>
        <p:nvSpPr>
          <p:cNvPr id="7" name="Text Box 5"/>
          <p:cNvSpPr txBox="1">
            <a:spLocks noChangeArrowheads="1"/>
          </p:cNvSpPr>
          <p:nvPr/>
        </p:nvSpPr>
        <p:spPr bwMode="auto">
          <a:xfrm>
            <a:off x="914400" y="2362200"/>
            <a:ext cx="37338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Input your pre-assigned login name and password:</a:t>
            </a:r>
          </a:p>
        </p:txBody>
      </p:sp>
      <p:pic>
        <p:nvPicPr>
          <p:cNvPr id="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8699" y="3065775"/>
            <a:ext cx="2468563" cy="3019425"/>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 Box 7"/>
          <p:cNvSpPr txBox="1">
            <a:spLocks noChangeArrowheads="1"/>
          </p:cNvSpPr>
          <p:nvPr/>
        </p:nvSpPr>
        <p:spPr bwMode="auto">
          <a:xfrm>
            <a:off x="6019800" y="2368550"/>
            <a:ext cx="37338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click Member Login to login to the Administration page:</a:t>
            </a:r>
          </a:p>
        </p:txBody>
      </p:sp>
      <p:pic>
        <p:nvPicPr>
          <p:cNvPr id="1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9" y="4035738"/>
            <a:ext cx="4408488" cy="2097087"/>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 Box 12"/>
          <p:cNvSpPr txBox="1">
            <a:spLocks noChangeArrowheads="1"/>
          </p:cNvSpPr>
          <p:nvPr/>
        </p:nvSpPr>
        <p:spPr bwMode="auto">
          <a:xfrm>
            <a:off x="404812" y="694687"/>
            <a:ext cx="279400" cy="306388"/>
          </a:xfrm>
          <a:prstGeom prst="rect">
            <a:avLst/>
          </a:prstGeom>
          <a:ln>
            <a:noFill/>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2">
              <a:shade val="50000"/>
            </a:schemeClr>
          </a:lnRef>
          <a:fillRef idx="1">
            <a:schemeClr val="accent2"/>
          </a:fillRef>
          <a:effectRef idx="0">
            <a:schemeClr val="accent2"/>
          </a:effectRef>
          <a:fontRef idx="minor">
            <a:schemeClr val="lt1"/>
          </a:fontRef>
        </p:style>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12" name="Text Box 13"/>
          <p:cNvSpPr txBox="1">
            <a:spLocks noChangeArrowheads="1"/>
          </p:cNvSpPr>
          <p:nvPr/>
        </p:nvSpPr>
        <p:spPr bwMode="auto">
          <a:xfrm>
            <a:off x="404812" y="2426013"/>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a:solidFill>
                  <a:srgbClr val="FFFFFF"/>
                </a:solidFill>
                <a:latin typeface="Arial" panose="020B0604020202020204" pitchFamily="34" charset="0"/>
              </a:rPr>
              <a:t>2</a:t>
            </a:r>
          </a:p>
        </p:txBody>
      </p:sp>
      <p:sp>
        <p:nvSpPr>
          <p:cNvPr id="13" name="Text Box 14"/>
          <p:cNvSpPr txBox="1">
            <a:spLocks noChangeArrowheads="1"/>
          </p:cNvSpPr>
          <p:nvPr/>
        </p:nvSpPr>
        <p:spPr bwMode="auto">
          <a:xfrm>
            <a:off x="5632449" y="243395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sp>
        <p:nvSpPr>
          <p:cNvPr id="14" name="AutoShape 15"/>
          <p:cNvSpPr>
            <a:spLocks noChangeArrowheads="1"/>
          </p:cNvSpPr>
          <p:nvPr/>
        </p:nvSpPr>
        <p:spPr bwMode="auto">
          <a:xfrm>
            <a:off x="8742363" y="3166584"/>
            <a:ext cx="304800" cy="846138"/>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15"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28699" y="1123997"/>
            <a:ext cx="9486901" cy="114633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 name="AutoShape 15"/>
          <p:cNvSpPr>
            <a:spLocks noChangeArrowheads="1"/>
          </p:cNvSpPr>
          <p:nvPr/>
        </p:nvSpPr>
        <p:spPr bwMode="auto">
          <a:xfrm rot="16200000">
            <a:off x="9021835" y="1057347"/>
            <a:ext cx="304800" cy="344488"/>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7" name="Text Box 11"/>
          <p:cNvSpPr txBox="1">
            <a:spLocks noChangeArrowheads="1"/>
          </p:cNvSpPr>
          <p:nvPr/>
        </p:nvSpPr>
        <p:spPr bwMode="auto">
          <a:xfrm>
            <a:off x="1885949" y="6460717"/>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7">
                  <a:extLst>
                    <a:ext uri="{A12FA001-AC4F-418D-AE19-62706E023703}">
                      <ahyp:hlinkClr xmlns:ahyp="http://schemas.microsoft.com/office/drawing/2018/hyperlinkcolor" val="tx"/>
                    </a:ext>
                  </a:extLst>
                </a:hlinkClick>
              </a:rPr>
              <a:t>How do I login?</a:t>
            </a:r>
          </a:p>
        </p:txBody>
      </p:sp>
    </p:spTree>
    <p:extLst>
      <p:ext uri="{BB962C8B-B14F-4D97-AF65-F5344CB8AC3E}">
        <p14:creationId xmlns:p14="http://schemas.microsoft.com/office/powerpoint/2010/main" val="92861581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1542329" y="16616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retrieve my login?</a:t>
            </a:r>
          </a:p>
        </p:txBody>
      </p:sp>
      <p:sp>
        <p:nvSpPr>
          <p:cNvPr id="18" name="Text Box 2"/>
          <p:cNvSpPr txBox="1">
            <a:spLocks noChangeArrowheads="1"/>
          </p:cNvSpPr>
          <p:nvPr/>
        </p:nvSpPr>
        <p:spPr bwMode="auto">
          <a:xfrm>
            <a:off x="599209" y="1219200"/>
            <a:ext cx="407035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If you don’t know, or don’t remember, your login &amp; password then click the blue </a:t>
            </a:r>
            <a:r>
              <a:rPr lang="en-US" altLang="en-US" sz="1400" b="1" dirty="0">
                <a:solidFill>
                  <a:srgbClr val="2A6099"/>
                </a:solidFill>
                <a:cs typeface="Calibri" panose="020F0502020204030204" pitchFamily="34" charset="0"/>
              </a:rPr>
              <a:t>Forgot</a:t>
            </a:r>
            <a:r>
              <a:rPr lang="en-US" altLang="en-US" sz="1400" dirty="0">
                <a:solidFill>
                  <a:srgbClr val="2A6099"/>
                </a:solidFill>
                <a:cs typeface="Calibri" panose="020F0502020204030204" pitchFamily="34" charset="0"/>
              </a:rPr>
              <a:t>?</a:t>
            </a:r>
            <a:r>
              <a:rPr lang="en-US" altLang="en-US" sz="1400"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Buttons. </a:t>
            </a:r>
          </a:p>
        </p:txBody>
      </p:sp>
      <p:sp>
        <p:nvSpPr>
          <p:cNvPr id="19" name="Text Box 5"/>
          <p:cNvSpPr txBox="1">
            <a:spLocks noChangeArrowheads="1"/>
          </p:cNvSpPr>
          <p:nvPr/>
        </p:nvSpPr>
        <p:spPr bwMode="auto">
          <a:xfrm>
            <a:off x="5995988" y="1150822"/>
            <a:ext cx="4748212" cy="95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cs typeface="Calibri" panose="020F0502020204030204" pitchFamily="34" charset="0"/>
              </a:rPr>
              <a:t>Now input your last name and email address. An automated login retrieval email will be sent to you. If you still are unable to login, for further assistance please send an email to: </a:t>
            </a:r>
            <a:r>
              <a:rPr lang="en-US" altLang="en-US" sz="1400" b="1" dirty="0">
                <a:cs typeface="Calibri" panose="020F0502020204030204" pitchFamily="34" charset="0"/>
              </a:rPr>
              <a:t>logins@clubrunner.ca</a:t>
            </a:r>
          </a:p>
        </p:txBody>
      </p:sp>
      <p:sp>
        <p:nvSpPr>
          <p:cNvPr id="20" name="Text Box 6"/>
          <p:cNvSpPr txBox="1">
            <a:spLocks noChangeArrowheads="1"/>
          </p:cNvSpPr>
          <p:nvPr/>
        </p:nvSpPr>
        <p:spPr bwMode="auto">
          <a:xfrm>
            <a:off x="290640" y="1326356"/>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21" name="Text Box 7"/>
          <p:cNvSpPr txBox="1">
            <a:spLocks noChangeArrowheads="1"/>
          </p:cNvSpPr>
          <p:nvPr/>
        </p:nvSpPr>
        <p:spPr bwMode="auto">
          <a:xfrm>
            <a:off x="5638800" y="1326356"/>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pic>
        <p:nvPicPr>
          <p:cNvPr id="2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430897"/>
            <a:ext cx="3568700" cy="3513404"/>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 name="AutoShape 9"/>
          <p:cNvSpPr>
            <a:spLocks noChangeArrowheads="1"/>
          </p:cNvSpPr>
          <p:nvPr/>
        </p:nvSpPr>
        <p:spPr bwMode="auto">
          <a:xfrm>
            <a:off x="3365356" y="3105125"/>
            <a:ext cx="152400" cy="228600"/>
          </a:xfrm>
          <a:prstGeom prst="downArrow">
            <a:avLst>
              <a:gd name="adj1" fmla="val 50000"/>
              <a:gd name="adj2" fmla="val 37500"/>
            </a:avLst>
          </a:prstGeom>
          <a:solidFill>
            <a:srgbClr val="FF0000"/>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4" name="AutoShape 10"/>
          <p:cNvSpPr>
            <a:spLocks noChangeArrowheads="1"/>
          </p:cNvSpPr>
          <p:nvPr/>
        </p:nvSpPr>
        <p:spPr bwMode="auto">
          <a:xfrm>
            <a:off x="3365356" y="4027488"/>
            <a:ext cx="152400" cy="228600"/>
          </a:xfrm>
          <a:prstGeom prst="downArrow">
            <a:avLst>
              <a:gd name="adj1" fmla="val 50000"/>
              <a:gd name="adj2" fmla="val 37500"/>
            </a:avLst>
          </a:prstGeom>
          <a:solidFill>
            <a:srgbClr val="FF0000"/>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2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438182"/>
            <a:ext cx="4918724" cy="3506119"/>
          </a:xfrm>
          <a:prstGeom prst="rect">
            <a:avLst/>
          </a:prstGeom>
          <a:noFill/>
          <a:ln w="9360">
            <a:solidFill>
              <a:srgbClr val="3465A4"/>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 Box 4"/>
          <p:cNvSpPr txBox="1">
            <a:spLocks noChangeArrowheads="1"/>
          </p:cNvSpPr>
          <p:nvPr/>
        </p:nvSpPr>
        <p:spPr bwMode="auto">
          <a:xfrm>
            <a:off x="2209800" y="6452221"/>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5">
                  <a:extLst>
                    <a:ext uri="{A12FA001-AC4F-418D-AE19-62706E023703}">
                      <ahyp:hlinkClr xmlns:ahyp="http://schemas.microsoft.com/office/drawing/2018/hyperlinkcolor" val="tx"/>
                    </a:ext>
                  </a:extLst>
                </a:hlinkClick>
              </a:rPr>
              <a:t>I Cannot Login to ClubRunner</a:t>
            </a:r>
          </a:p>
        </p:txBody>
      </p:sp>
    </p:spTree>
    <p:extLst>
      <p:ext uri="{BB962C8B-B14F-4D97-AF65-F5344CB8AC3E}">
        <p14:creationId xmlns:p14="http://schemas.microsoft.com/office/powerpoint/2010/main" val="338456679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1981200" y="19565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edit my profile?</a:t>
            </a:r>
          </a:p>
        </p:txBody>
      </p:sp>
      <p:sp>
        <p:nvSpPr>
          <p:cNvPr id="13" name="Text Box 2"/>
          <p:cNvSpPr txBox="1">
            <a:spLocks noChangeArrowheads="1"/>
          </p:cNvSpPr>
          <p:nvPr/>
        </p:nvSpPr>
        <p:spPr bwMode="auto">
          <a:xfrm>
            <a:off x="990600" y="1240921"/>
            <a:ext cx="7772400" cy="640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p>
          <a:p>
            <a:pPr eaLnBrk="1" hangingPunct="1">
              <a:spcBef>
                <a:spcPts val="875"/>
              </a:spcBef>
              <a:buClrTx/>
              <a:buFontTx/>
              <a:buNone/>
            </a:pPr>
            <a:r>
              <a:rPr lang="en-US" altLang="en-US" sz="1400" b="1" dirty="0" err="1">
                <a:solidFill>
                  <a:schemeClr val="tx1">
                    <a:lumMod val="75000"/>
                    <a:lumOff val="25000"/>
                  </a:schemeClr>
                </a:solidFill>
                <a:cs typeface="Calibri" panose="020F0502020204030204" pitchFamily="34" charset="0"/>
              </a:rPr>
              <a:t>MyClubRunner</a:t>
            </a:r>
            <a:r>
              <a:rPr lang="en-US" altLang="en-US" sz="1400" b="1" dirty="0">
                <a:solidFill>
                  <a:schemeClr val="tx1">
                    <a:lumMod val="75000"/>
                    <a:lumOff val="25000"/>
                  </a:schemeClr>
                </a:solidFill>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 </a:t>
            </a:r>
            <a:r>
              <a:rPr lang="en-US" altLang="en-US" sz="1400" b="1" dirty="0">
                <a:solidFill>
                  <a:schemeClr val="tx1">
                    <a:lumMod val="75000"/>
                    <a:lumOff val="25000"/>
                  </a:schemeClr>
                </a:solidFill>
                <a:cs typeface="Calibri" panose="020F0502020204030204" pitchFamily="34" charset="0"/>
              </a:rPr>
              <a:t>My Profile</a:t>
            </a:r>
            <a:r>
              <a:rPr lang="en-US" altLang="en-US" sz="1400" dirty="0">
                <a:solidFill>
                  <a:schemeClr val="tx1">
                    <a:lumMod val="75000"/>
                    <a:lumOff val="25000"/>
                  </a:schemeClr>
                </a:solidFill>
                <a:cs typeface="Calibri" panose="020F0502020204030204" pitchFamily="34" charset="0"/>
              </a:rPr>
              <a:t>:</a:t>
            </a:r>
          </a:p>
        </p:txBody>
      </p:sp>
      <p:pic>
        <p:nvPicPr>
          <p:cNvPr id="1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98" y="2403483"/>
            <a:ext cx="4084360" cy="1447800"/>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Text Box 7"/>
          <p:cNvSpPr txBox="1">
            <a:spLocks noChangeArrowheads="1"/>
          </p:cNvSpPr>
          <p:nvPr/>
        </p:nvSpPr>
        <p:spPr bwMode="auto">
          <a:xfrm>
            <a:off x="450483" y="1407985"/>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16" name="Text Box 5"/>
          <p:cNvSpPr txBox="1">
            <a:spLocks noChangeArrowheads="1"/>
          </p:cNvSpPr>
          <p:nvPr/>
        </p:nvSpPr>
        <p:spPr bwMode="auto">
          <a:xfrm>
            <a:off x="6224905" y="1211145"/>
            <a:ext cx="5137860" cy="95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Inside your profile, below your photo, there are several tabs such as:</a:t>
            </a:r>
            <a:br>
              <a:rPr lang="en-US" altLang="en-US" sz="1400" dirty="0">
                <a:solidFill>
                  <a:schemeClr val="tx1">
                    <a:lumMod val="75000"/>
                    <a:lumOff val="25000"/>
                  </a:schemeClr>
                </a:solidFill>
                <a:cs typeface="Calibri" panose="020F0502020204030204" pitchFamily="34" charset="0"/>
              </a:rPr>
            </a:br>
            <a:r>
              <a:rPr lang="en-US" altLang="en-US" sz="1400" b="1" dirty="0">
                <a:solidFill>
                  <a:schemeClr val="tx1">
                    <a:lumMod val="75000"/>
                    <a:lumOff val="25000"/>
                  </a:schemeClr>
                </a:solidFill>
                <a:cs typeface="Calibri" panose="020F0502020204030204" pitchFamily="34" charset="0"/>
              </a:rPr>
              <a:t>Personal | Rotary | Biography | etc.  </a:t>
            </a:r>
            <a:r>
              <a:rPr lang="en-US" altLang="en-US" sz="1400" dirty="0">
                <a:solidFill>
                  <a:schemeClr val="tx1">
                    <a:lumMod val="75000"/>
                    <a:lumOff val="25000"/>
                  </a:schemeClr>
                </a:solidFill>
                <a:cs typeface="Calibri" panose="020F0502020204030204" pitchFamily="34" charset="0"/>
              </a:rPr>
              <a:t>Select any of these tabs. These tabs contain all the different sections of your profile you can edit. Click the Edit button to edit your information. </a:t>
            </a:r>
          </a:p>
        </p:txBody>
      </p:sp>
      <p:sp>
        <p:nvSpPr>
          <p:cNvPr id="17" name="Text Box 8"/>
          <p:cNvSpPr txBox="1">
            <a:spLocks noChangeArrowheads="1"/>
          </p:cNvSpPr>
          <p:nvPr/>
        </p:nvSpPr>
        <p:spPr bwMode="auto">
          <a:xfrm>
            <a:off x="5773882" y="1411908"/>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pic>
        <p:nvPicPr>
          <p:cNvPr id="2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91252" y="2403481"/>
            <a:ext cx="5005165" cy="34351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8" name="AutoShape 15"/>
          <p:cNvSpPr>
            <a:spLocks noChangeArrowheads="1"/>
          </p:cNvSpPr>
          <p:nvPr/>
        </p:nvSpPr>
        <p:spPr bwMode="auto">
          <a:xfrm>
            <a:off x="10210800" y="3948820"/>
            <a:ext cx="304800" cy="344487"/>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9" name="Text Box 6"/>
          <p:cNvSpPr txBox="1">
            <a:spLocks noChangeArrowheads="1"/>
          </p:cNvSpPr>
          <p:nvPr/>
        </p:nvSpPr>
        <p:spPr bwMode="auto">
          <a:xfrm>
            <a:off x="1929323" y="6400800"/>
            <a:ext cx="777240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a:t>
            </a:r>
            <a:r>
              <a:rPr lang="en-US" altLang="en-US" sz="1400" b="1" dirty="0">
                <a:cs typeface="Calibri" panose="020F0502020204030204" pitchFamily="34" charset="0"/>
              </a:rPr>
              <a:t> </a:t>
            </a:r>
            <a:r>
              <a:rPr lang="en-US" altLang="en-US" sz="1400" dirty="0">
                <a:solidFill>
                  <a:schemeClr val="bg1"/>
                </a:solidFill>
                <a:cs typeface="Calibri" panose="020F0502020204030204" pitchFamily="34" charset="0"/>
                <a:hlinkClick r:id="rId5">
                  <a:extLst>
                    <a:ext uri="{A12FA001-AC4F-418D-AE19-62706E023703}">
                      <ahyp:hlinkClr xmlns:ahyp="http://schemas.microsoft.com/office/drawing/2018/hyperlinkcolor" val="tx"/>
                    </a:ext>
                  </a:extLst>
                </a:hlinkClick>
              </a:rPr>
              <a:t>How do I access &amp; change my profile information?</a:t>
            </a:r>
            <a:endParaRPr lang="en-US" altLang="en-US" sz="1400" dirty="0">
              <a:solidFill>
                <a:schemeClr val="bg1"/>
              </a:solidFill>
              <a:cs typeface="Calibri" panose="020F0502020204030204" pitchFamily="34" charset="0"/>
            </a:endParaRPr>
          </a:p>
        </p:txBody>
      </p:sp>
    </p:spTree>
    <p:extLst>
      <p:ext uri="{BB962C8B-B14F-4D97-AF65-F5344CB8AC3E}">
        <p14:creationId xmlns:p14="http://schemas.microsoft.com/office/powerpoint/2010/main" val="1153653173"/>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2362200" y="16839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send email?</a:t>
            </a:r>
          </a:p>
        </p:txBody>
      </p:sp>
      <p:sp>
        <p:nvSpPr>
          <p:cNvPr id="12" name="Text Box 1"/>
          <p:cNvSpPr txBox="1">
            <a:spLocks noChangeArrowheads="1"/>
          </p:cNvSpPr>
          <p:nvPr/>
        </p:nvSpPr>
        <p:spPr bwMode="auto">
          <a:xfrm>
            <a:off x="231198" y="1574084"/>
            <a:ext cx="4070350" cy="741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latin typeface="Georgia" panose="02040502050405020303" pitchFamily="18" charset="0"/>
              </a:rPr>
              <a:t>Along the top tabs click:</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Communication</a:t>
            </a:r>
            <a:r>
              <a:rPr lang="en-US" altLang="en-US" sz="1400" dirty="0">
                <a:solidFill>
                  <a:schemeClr val="tx1">
                    <a:lumMod val="75000"/>
                    <a:lumOff val="25000"/>
                  </a:schemeClr>
                </a:solidFill>
                <a:latin typeface="Georgia" panose="02040502050405020303" pitchFamily="18" charset="0"/>
              </a:rPr>
              <a:t> – </a:t>
            </a:r>
            <a:r>
              <a:rPr lang="en-US" altLang="en-US" sz="1400" b="1" dirty="0">
                <a:solidFill>
                  <a:schemeClr val="tx1">
                    <a:lumMod val="75000"/>
                    <a:lumOff val="25000"/>
                  </a:schemeClr>
                </a:solidFill>
                <a:latin typeface="Georgia" panose="02040502050405020303" pitchFamily="18" charset="0"/>
              </a:rPr>
              <a:t>Email Services</a:t>
            </a:r>
            <a:r>
              <a:rPr lang="en-US" altLang="en-US" sz="1400" dirty="0">
                <a:solidFill>
                  <a:schemeClr val="tx1">
                    <a:lumMod val="75000"/>
                    <a:lumOff val="25000"/>
                  </a:schemeClr>
                </a:solidFill>
                <a:latin typeface="Georgia" panose="02040502050405020303" pitchFamily="18" charset="0"/>
              </a:rPr>
              <a:t>, then</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Compose new message</a:t>
            </a:r>
            <a:r>
              <a:rPr lang="en-US" altLang="en-US" sz="1400" dirty="0">
                <a:solidFill>
                  <a:schemeClr val="tx1">
                    <a:lumMod val="75000"/>
                    <a:lumOff val="25000"/>
                  </a:schemeClr>
                </a:solidFill>
                <a:latin typeface="Georgia" panose="02040502050405020303" pitchFamily="18" charset="0"/>
              </a:rPr>
              <a:t>.</a:t>
            </a:r>
          </a:p>
        </p:txBody>
      </p:sp>
      <p:sp>
        <p:nvSpPr>
          <p:cNvPr id="18" name="Text Box 8"/>
          <p:cNvSpPr txBox="1">
            <a:spLocks noChangeArrowheads="1"/>
          </p:cNvSpPr>
          <p:nvPr/>
        </p:nvSpPr>
        <p:spPr bwMode="auto">
          <a:xfrm>
            <a:off x="311439" y="1191714"/>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pic>
        <p:nvPicPr>
          <p:cNvPr id="1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35" y="2737711"/>
            <a:ext cx="3470275" cy="1836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 name="Text Box 5"/>
          <p:cNvSpPr txBox="1">
            <a:spLocks noChangeArrowheads="1"/>
          </p:cNvSpPr>
          <p:nvPr/>
        </p:nvSpPr>
        <p:spPr bwMode="auto">
          <a:xfrm>
            <a:off x="4116340" y="1618999"/>
            <a:ext cx="412432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b="1" dirty="0">
                <a:solidFill>
                  <a:schemeClr val="tx1">
                    <a:lumMod val="75000"/>
                    <a:lumOff val="25000"/>
                  </a:schemeClr>
                </a:solidFill>
                <a:latin typeface="Georgia" panose="02040502050405020303" pitchFamily="18" charset="0"/>
              </a:rPr>
              <a:t>Step 1 </a:t>
            </a:r>
            <a:r>
              <a:rPr lang="en-US" altLang="en-US" sz="1400" dirty="0">
                <a:solidFill>
                  <a:schemeClr val="tx1">
                    <a:lumMod val="75000"/>
                    <a:lumOff val="25000"/>
                  </a:schemeClr>
                </a:solidFill>
                <a:latin typeface="Georgia" panose="02040502050405020303" pitchFamily="18" charset="0"/>
              </a:rPr>
              <a:t>= select your recipients</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Step 2 </a:t>
            </a:r>
            <a:r>
              <a:rPr lang="en-US" altLang="en-US" sz="1400" dirty="0">
                <a:solidFill>
                  <a:schemeClr val="tx1">
                    <a:lumMod val="75000"/>
                    <a:lumOff val="25000"/>
                  </a:schemeClr>
                </a:solidFill>
                <a:latin typeface="Georgia" panose="02040502050405020303" pitchFamily="18" charset="0"/>
              </a:rPr>
              <a:t>= compose the subject and body of email</a:t>
            </a:r>
          </a:p>
        </p:txBody>
      </p:sp>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9528" y="2722995"/>
            <a:ext cx="3752943" cy="1866171"/>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 name="Text Box 9"/>
          <p:cNvSpPr txBox="1">
            <a:spLocks noChangeArrowheads="1"/>
          </p:cNvSpPr>
          <p:nvPr/>
        </p:nvSpPr>
        <p:spPr bwMode="auto">
          <a:xfrm>
            <a:off x="4219528" y="1236629"/>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23" name="Text Box 7"/>
          <p:cNvSpPr txBox="1">
            <a:spLocks noChangeArrowheads="1"/>
          </p:cNvSpPr>
          <p:nvPr/>
        </p:nvSpPr>
        <p:spPr bwMode="auto">
          <a:xfrm>
            <a:off x="8240665" y="1647292"/>
            <a:ext cx="4124325" cy="741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b="1" dirty="0">
                <a:solidFill>
                  <a:schemeClr val="tx1">
                    <a:lumMod val="75000"/>
                    <a:lumOff val="25000"/>
                  </a:schemeClr>
                </a:solidFill>
                <a:latin typeface="Georgia" panose="02040502050405020303" pitchFamily="18" charset="0"/>
              </a:rPr>
              <a:t>Step 3 </a:t>
            </a:r>
            <a:r>
              <a:rPr lang="en-US" altLang="en-US" sz="1400" dirty="0">
                <a:solidFill>
                  <a:schemeClr val="tx1">
                    <a:lumMod val="75000"/>
                    <a:lumOff val="25000"/>
                  </a:schemeClr>
                </a:solidFill>
                <a:latin typeface="Georgia" panose="02040502050405020303" pitchFamily="18" charset="0"/>
              </a:rPr>
              <a:t>= add attachment</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Step 4 </a:t>
            </a:r>
            <a:r>
              <a:rPr lang="en-US" altLang="en-US" sz="1400" dirty="0">
                <a:solidFill>
                  <a:schemeClr val="tx1">
                    <a:lumMod val="75000"/>
                    <a:lumOff val="25000"/>
                  </a:schemeClr>
                </a:solidFill>
                <a:latin typeface="Georgia" panose="02040502050405020303" pitchFamily="18" charset="0"/>
              </a:rPr>
              <a:t>= send a list of recipients; cc yourself</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Step 5 </a:t>
            </a:r>
            <a:r>
              <a:rPr lang="en-US" altLang="en-US" sz="1400" dirty="0">
                <a:solidFill>
                  <a:schemeClr val="tx1">
                    <a:lumMod val="75000"/>
                    <a:lumOff val="25000"/>
                  </a:schemeClr>
                </a:solidFill>
                <a:latin typeface="Georgia" panose="02040502050405020303" pitchFamily="18" charset="0"/>
              </a:rPr>
              <a:t>= send now, or schedule email for later</a:t>
            </a:r>
          </a:p>
        </p:txBody>
      </p:sp>
      <p:sp>
        <p:nvSpPr>
          <p:cNvPr id="24" name="Text Box 10"/>
          <p:cNvSpPr txBox="1">
            <a:spLocks noChangeArrowheads="1"/>
          </p:cNvSpPr>
          <p:nvPr/>
        </p:nvSpPr>
        <p:spPr bwMode="auto">
          <a:xfrm>
            <a:off x="8346209" y="1236628"/>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pic>
        <p:nvPicPr>
          <p:cNvPr id="25"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73918" y="2722996"/>
            <a:ext cx="3520982" cy="2382404"/>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 Box 3"/>
          <p:cNvSpPr txBox="1">
            <a:spLocks noChangeArrowheads="1"/>
          </p:cNvSpPr>
          <p:nvPr/>
        </p:nvSpPr>
        <p:spPr bwMode="auto">
          <a:xfrm>
            <a:off x="2209799" y="6400800"/>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6">
                  <a:extLst>
                    <a:ext uri="{A12FA001-AC4F-418D-AE19-62706E023703}">
                      <ahyp:hlinkClr xmlns:ahyp="http://schemas.microsoft.com/office/drawing/2018/hyperlinkcolor" val="tx"/>
                    </a:ext>
                  </a:extLst>
                </a:hlinkClick>
              </a:rPr>
              <a:t>How do I send email?</a:t>
            </a:r>
            <a:endParaRPr lang="en-US" altLang="en-US" sz="1400" dirty="0">
              <a:solidFill>
                <a:schemeClr val="bg1"/>
              </a:solidFill>
              <a:cs typeface="Calibri" panose="020F0502020204030204" pitchFamily="34" charset="0"/>
            </a:endParaRPr>
          </a:p>
        </p:txBody>
      </p:sp>
    </p:spTree>
    <p:extLst>
      <p:ext uri="{BB962C8B-B14F-4D97-AF65-F5344CB8AC3E}">
        <p14:creationId xmlns:p14="http://schemas.microsoft.com/office/powerpoint/2010/main" val="340651645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03225" y="752377"/>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981200" y="143659"/>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access reports?</a:t>
            </a:r>
          </a:p>
        </p:txBody>
      </p:sp>
      <p:sp>
        <p:nvSpPr>
          <p:cNvPr id="14" name="Text Box 1"/>
          <p:cNvSpPr txBox="1">
            <a:spLocks noChangeArrowheads="1"/>
          </p:cNvSpPr>
          <p:nvPr/>
        </p:nvSpPr>
        <p:spPr bwMode="auto">
          <a:xfrm>
            <a:off x="332722" y="784087"/>
            <a:ext cx="5799137"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the </a:t>
            </a:r>
            <a:r>
              <a:rPr lang="en-US" altLang="en-US" sz="1400" b="1" dirty="0">
                <a:solidFill>
                  <a:schemeClr val="tx1">
                    <a:lumMod val="75000"/>
                    <a:lumOff val="25000"/>
                  </a:schemeClr>
                </a:solidFill>
                <a:cs typeface="Calibri" panose="020F0502020204030204" pitchFamily="34" charset="0"/>
              </a:rPr>
              <a:t>Reports</a:t>
            </a:r>
            <a:r>
              <a:rPr lang="en-US" altLang="en-US" sz="1400" dirty="0">
                <a:solidFill>
                  <a:schemeClr val="tx1">
                    <a:lumMod val="75000"/>
                    <a:lumOff val="25000"/>
                  </a:schemeClr>
                </a:solidFill>
                <a:cs typeface="Calibri" panose="020F0502020204030204" pitchFamily="34" charset="0"/>
              </a:rPr>
              <a:t> tab to reveal the reports we have:</a:t>
            </a:r>
          </a:p>
        </p:txBody>
      </p:sp>
      <p:pic>
        <p:nvPicPr>
          <p:cNvPr id="1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5" y="1215766"/>
            <a:ext cx="10384872" cy="474662"/>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AutoShape 15"/>
          <p:cNvSpPr>
            <a:spLocks noChangeArrowheads="1"/>
          </p:cNvSpPr>
          <p:nvPr/>
        </p:nvSpPr>
        <p:spPr bwMode="auto">
          <a:xfrm>
            <a:off x="8229600" y="903664"/>
            <a:ext cx="304800" cy="344487"/>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7" name="Text Box 4"/>
          <p:cNvSpPr txBox="1">
            <a:spLocks noChangeArrowheads="1"/>
          </p:cNvSpPr>
          <p:nvPr/>
        </p:nvSpPr>
        <p:spPr bwMode="auto">
          <a:xfrm>
            <a:off x="403225" y="1793355"/>
            <a:ext cx="8407400" cy="427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Available reports include:</a:t>
            </a:r>
          </a:p>
          <a:p>
            <a:pPr eaLnBrk="1" hangingPunct="1">
              <a:spcBef>
                <a:spcPts val="875"/>
              </a:spcBef>
              <a:buClrTx/>
              <a:buFontTx/>
              <a:buNone/>
            </a:pPr>
            <a:r>
              <a:rPr lang="en-US" altLang="en-US" sz="1400" b="1" dirty="0" err="1">
                <a:solidFill>
                  <a:schemeClr val="tx1">
                    <a:lumMod val="75000"/>
                    <a:lumOff val="25000"/>
                  </a:schemeClr>
                </a:solidFill>
                <a:cs typeface="Calibri" panose="020F0502020204030204" pitchFamily="34" charset="0"/>
              </a:rPr>
              <a:t>edirectory</a:t>
            </a:r>
            <a:r>
              <a:rPr lang="en-US" altLang="en-US" sz="1400" b="1" dirty="0">
                <a:solidFill>
                  <a:schemeClr val="tx1">
                    <a:lumMod val="75000"/>
                    <a:lumOff val="25000"/>
                  </a:schemeClr>
                </a:solidFill>
                <a:cs typeface="Calibri" panose="020F0502020204030204" pitchFamily="34" charset="0"/>
              </a:rPr>
              <a:t> Reports 2.0</a:t>
            </a:r>
            <a:r>
              <a:rPr lang="en-US" altLang="en-US" sz="1400" dirty="0">
                <a:solidFill>
                  <a:schemeClr val="tx1">
                    <a:lumMod val="75000"/>
                    <a:lumOff val="25000"/>
                  </a:schemeClr>
                </a:solidFill>
                <a:cs typeface="Calibri" panose="020F0502020204030204" pitchFamily="34" charset="0"/>
              </a:rPr>
              <a:t> - a collection of printable member reports in PDF and MS Word format</a:t>
            </a:r>
          </a:p>
          <a:p>
            <a:pPr eaLnBrk="1" hangingPunct="1">
              <a:spcBef>
                <a:spcPts val="875"/>
              </a:spcBef>
              <a:buClrTx/>
              <a:buFontTx/>
              <a:buNone/>
            </a:pPr>
            <a:r>
              <a:rPr lang="en-US" altLang="en-US" sz="1400" b="1" dirty="0" err="1">
                <a:solidFill>
                  <a:schemeClr val="tx1">
                    <a:lumMod val="75000"/>
                    <a:lumOff val="25000"/>
                  </a:schemeClr>
                </a:solidFill>
                <a:cs typeface="Calibri" panose="020F0502020204030204" pitchFamily="34" charset="0"/>
              </a:rPr>
              <a:t>edirectory</a:t>
            </a:r>
            <a:r>
              <a:rPr lang="en-US" altLang="en-US" sz="1400" b="1" dirty="0">
                <a:solidFill>
                  <a:schemeClr val="tx1">
                    <a:lumMod val="75000"/>
                    <a:lumOff val="25000"/>
                  </a:schemeClr>
                </a:solidFill>
                <a:cs typeface="Calibri" panose="020F0502020204030204" pitchFamily="34" charset="0"/>
              </a:rPr>
              <a:t> Builder 2.0</a:t>
            </a:r>
            <a:r>
              <a:rPr lang="en-US" altLang="en-US" sz="1400" dirty="0">
                <a:solidFill>
                  <a:schemeClr val="tx1">
                    <a:lumMod val="75000"/>
                    <a:lumOff val="25000"/>
                  </a:schemeClr>
                </a:solidFill>
                <a:cs typeface="Calibri" panose="020F0502020204030204" pitchFamily="34" charset="0"/>
              </a:rPr>
              <a:t> - create your own printable member reports</a:t>
            </a:r>
          </a:p>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Club Dashboard</a:t>
            </a:r>
            <a:r>
              <a:rPr lang="en-US" altLang="en-US" sz="1400" dirty="0">
                <a:solidFill>
                  <a:schemeClr val="tx1">
                    <a:lumMod val="75000"/>
                    <a:lumOff val="25000"/>
                  </a:schemeClr>
                </a:solidFill>
                <a:cs typeface="Calibri" panose="020F0502020204030204" pitchFamily="34" charset="0"/>
              </a:rPr>
              <a:t> - various membership reports that automatically update monthly</a:t>
            </a:r>
          </a:p>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Years of Service</a:t>
            </a:r>
            <a:r>
              <a:rPr lang="en-US" altLang="en-US" sz="1400" dirty="0">
                <a:solidFill>
                  <a:schemeClr val="tx1">
                    <a:lumMod val="75000"/>
                    <a:lumOff val="25000"/>
                  </a:schemeClr>
                </a:solidFill>
                <a:cs typeface="Calibri" panose="020F0502020204030204" pitchFamily="34" charset="0"/>
              </a:rPr>
              <a:t> - how many years of service each member has contributed to Rotary</a:t>
            </a:r>
          </a:p>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Age Distribution</a:t>
            </a:r>
            <a:r>
              <a:rPr lang="en-US" altLang="en-US" sz="1400" dirty="0">
                <a:solidFill>
                  <a:schemeClr val="tx1">
                    <a:lumMod val="75000"/>
                    <a:lumOff val="25000"/>
                  </a:schemeClr>
                </a:solidFill>
                <a:cs typeface="Calibri" panose="020F0502020204030204" pitchFamily="34" charset="0"/>
              </a:rPr>
              <a:t> - age demographic breakdown of your club</a:t>
            </a:r>
          </a:p>
          <a:p>
            <a:pPr>
              <a:spcBef>
                <a:spcPts val="875"/>
              </a:spcBef>
              <a:buClrTx/>
            </a:pPr>
            <a:r>
              <a:rPr lang="en-US" altLang="en-US" sz="1400" b="1" dirty="0">
                <a:solidFill>
                  <a:schemeClr val="tx1">
                    <a:lumMod val="75000"/>
                    <a:lumOff val="25000"/>
                  </a:schemeClr>
                </a:solidFill>
                <a:cs typeface="Calibri" panose="020F0502020204030204" pitchFamily="34" charset="0"/>
              </a:rPr>
              <a:t>Gender Distribution</a:t>
            </a:r>
            <a:r>
              <a:rPr lang="en-US" altLang="en-US" sz="1400" dirty="0">
                <a:solidFill>
                  <a:schemeClr val="tx1">
                    <a:lumMod val="75000"/>
                    <a:lumOff val="25000"/>
                  </a:schemeClr>
                </a:solidFill>
                <a:cs typeface="Calibri" panose="020F0502020204030204" pitchFamily="34" charset="0"/>
              </a:rPr>
              <a:t> - gender demographic breakdown of your club</a:t>
            </a:r>
          </a:p>
          <a:p>
            <a:pPr>
              <a:spcBef>
                <a:spcPts val="875"/>
              </a:spcBef>
              <a:buClrTx/>
            </a:pPr>
            <a:r>
              <a:rPr lang="en-US" altLang="en-US" sz="1400" b="1" dirty="0">
                <a:solidFill>
                  <a:schemeClr val="tx1">
                    <a:lumMod val="75000"/>
                    <a:lumOff val="25000"/>
                  </a:schemeClr>
                </a:solidFill>
                <a:cs typeface="Calibri" panose="020F0502020204030204" pitchFamily="34" charset="0"/>
              </a:rPr>
              <a:t>Rule of 85</a:t>
            </a:r>
            <a:r>
              <a:rPr lang="en-US" altLang="en-US" sz="1400" dirty="0">
                <a:solidFill>
                  <a:schemeClr val="tx1">
                    <a:lumMod val="75000"/>
                    <a:lumOff val="25000"/>
                  </a:schemeClr>
                </a:solidFill>
                <a:cs typeface="Calibri" panose="020F0502020204030204" pitchFamily="34" charset="0"/>
              </a:rPr>
              <a:t> - members in your club who qualify as </a:t>
            </a:r>
            <a:r>
              <a:rPr lang="en-US" altLang="en-US" sz="1400" i="1" dirty="0">
                <a:solidFill>
                  <a:schemeClr val="tx1">
                    <a:lumMod val="75000"/>
                    <a:lumOff val="25000"/>
                  </a:schemeClr>
                </a:solidFill>
                <a:cs typeface="Calibri" panose="020F0502020204030204" pitchFamily="34" charset="0"/>
              </a:rPr>
              <a:t>Rule of 85</a:t>
            </a:r>
            <a:r>
              <a:rPr lang="en-US" altLang="en-US" sz="1400" dirty="0">
                <a:solidFill>
                  <a:schemeClr val="tx1">
                    <a:lumMod val="75000"/>
                    <a:lumOff val="25000"/>
                  </a:schemeClr>
                </a:solidFill>
                <a:cs typeface="Calibri" panose="020F0502020204030204" pitchFamily="34" charset="0"/>
              </a:rPr>
              <a:t>, sometimes called </a:t>
            </a:r>
            <a:r>
              <a:rPr lang="en-US" altLang="en-US" sz="1400" i="1" dirty="0">
                <a:solidFill>
                  <a:schemeClr val="tx1">
                    <a:lumMod val="75000"/>
                    <a:lumOff val="25000"/>
                  </a:schemeClr>
                </a:solidFill>
                <a:cs typeface="Calibri" panose="020F0502020204030204" pitchFamily="34" charset="0"/>
              </a:rPr>
              <a:t>Senior Active</a:t>
            </a:r>
          </a:p>
          <a:p>
            <a:pPr>
              <a:spcBef>
                <a:spcPts val="875"/>
              </a:spcBef>
              <a:buClrTx/>
            </a:pPr>
            <a:r>
              <a:rPr lang="en-US" altLang="en-US" sz="1400" b="1" dirty="0">
                <a:solidFill>
                  <a:schemeClr val="tx1">
                    <a:lumMod val="75000"/>
                    <a:lumOff val="25000"/>
                  </a:schemeClr>
                </a:solidFill>
                <a:cs typeface="Calibri" panose="020F0502020204030204" pitchFamily="34" charset="0"/>
              </a:rPr>
              <a:t>Birthdays &amp; Anniversaries</a:t>
            </a:r>
            <a:r>
              <a:rPr lang="en-US" altLang="en-US" sz="1400" dirty="0">
                <a:solidFill>
                  <a:schemeClr val="tx1">
                    <a:lumMod val="75000"/>
                    <a:lumOff val="25000"/>
                  </a:schemeClr>
                </a:solidFill>
                <a:cs typeface="Calibri" panose="020F0502020204030204" pitchFamily="34" charset="0"/>
              </a:rPr>
              <a:t> - member and spouse birthdays and anniversaries</a:t>
            </a:r>
          </a:p>
          <a:p>
            <a:pPr>
              <a:spcBef>
                <a:spcPts val="875"/>
              </a:spcBef>
              <a:buClrTx/>
            </a:pPr>
            <a:r>
              <a:rPr lang="en-US" altLang="en-US" sz="1400" b="1" dirty="0">
                <a:solidFill>
                  <a:schemeClr val="tx1">
                    <a:lumMod val="75000"/>
                    <a:lumOff val="25000"/>
                  </a:schemeClr>
                </a:solidFill>
                <a:cs typeface="Calibri" panose="020F0502020204030204" pitchFamily="34" charset="0"/>
              </a:rPr>
              <a:t>Login Activity</a:t>
            </a:r>
            <a:r>
              <a:rPr lang="en-US" altLang="en-US" sz="1400" dirty="0">
                <a:solidFill>
                  <a:schemeClr val="tx1">
                    <a:lumMod val="75000"/>
                    <a:lumOff val="25000"/>
                  </a:schemeClr>
                </a:solidFill>
                <a:cs typeface="Calibri" panose="020F0502020204030204" pitchFamily="34" charset="0"/>
              </a:rPr>
              <a:t> - which members have logged into the website Member Area, and when</a:t>
            </a:r>
          </a:p>
          <a:p>
            <a:pPr>
              <a:spcBef>
                <a:spcPts val="875"/>
              </a:spcBef>
              <a:buClrTx/>
            </a:pPr>
            <a:r>
              <a:rPr lang="en-US" altLang="en-US" sz="1400" b="1" dirty="0">
                <a:solidFill>
                  <a:schemeClr val="tx1">
                    <a:lumMod val="75000"/>
                    <a:lumOff val="25000"/>
                  </a:schemeClr>
                </a:solidFill>
                <a:cs typeface="Calibri" panose="020F0502020204030204" pitchFamily="34" charset="0"/>
              </a:rPr>
              <a:t>Download Member Data</a:t>
            </a:r>
            <a:r>
              <a:rPr lang="en-US" altLang="en-US" sz="1400" dirty="0">
                <a:solidFill>
                  <a:schemeClr val="tx1">
                    <a:lumMod val="75000"/>
                    <a:lumOff val="25000"/>
                  </a:schemeClr>
                </a:solidFill>
                <a:cs typeface="Calibri" panose="020F0502020204030204" pitchFamily="34" charset="0"/>
              </a:rPr>
              <a:t> - create custom MS Excel files using all member data that we store</a:t>
            </a:r>
          </a:p>
          <a:p>
            <a:pPr>
              <a:spcBef>
                <a:spcPts val="875"/>
              </a:spcBef>
              <a:buClrTx/>
            </a:pPr>
            <a:r>
              <a:rPr lang="en-US" altLang="en-US" sz="1400" b="1" dirty="0">
                <a:solidFill>
                  <a:schemeClr val="tx1">
                    <a:lumMod val="75000"/>
                    <a:lumOff val="25000"/>
                  </a:schemeClr>
                </a:solidFill>
                <a:cs typeface="Calibri" panose="020F0502020204030204" pitchFamily="34" charset="0"/>
              </a:rPr>
              <a:t>Member Activity</a:t>
            </a:r>
            <a:r>
              <a:rPr lang="en-US" altLang="en-US" sz="1400" dirty="0">
                <a:solidFill>
                  <a:schemeClr val="tx1">
                    <a:lumMod val="75000"/>
                    <a:lumOff val="25000"/>
                  </a:schemeClr>
                </a:solidFill>
                <a:cs typeface="Calibri" panose="020F0502020204030204" pitchFamily="34" charset="0"/>
              </a:rPr>
              <a:t> - a breakdown of member’s activities and participation in the club</a:t>
            </a:r>
          </a:p>
          <a:p>
            <a:pPr>
              <a:spcBef>
                <a:spcPts val="875"/>
              </a:spcBef>
              <a:buClrTx/>
            </a:pPr>
            <a:r>
              <a:rPr lang="en-US" altLang="en-US" sz="1400" b="1" dirty="0">
                <a:solidFill>
                  <a:schemeClr val="tx1">
                    <a:lumMod val="75000"/>
                    <a:lumOff val="25000"/>
                  </a:schemeClr>
                </a:solidFill>
                <a:cs typeface="Calibri" panose="020F0502020204030204" pitchFamily="34" charset="0"/>
              </a:rPr>
              <a:t>Club Activity</a:t>
            </a:r>
            <a:r>
              <a:rPr lang="en-US" altLang="en-US" sz="1400" dirty="0">
                <a:solidFill>
                  <a:schemeClr val="tx1">
                    <a:lumMod val="75000"/>
                    <a:lumOff val="25000"/>
                  </a:schemeClr>
                </a:solidFill>
                <a:cs typeface="Calibri" panose="020F0502020204030204" pitchFamily="34" charset="0"/>
              </a:rPr>
              <a:t> - Overall member participation, including events and club activities at a glance</a:t>
            </a:r>
          </a:p>
        </p:txBody>
      </p:sp>
      <p:sp>
        <p:nvSpPr>
          <p:cNvPr id="28" name="Text Box 3"/>
          <p:cNvSpPr txBox="1">
            <a:spLocks noChangeArrowheads="1"/>
          </p:cNvSpPr>
          <p:nvPr/>
        </p:nvSpPr>
        <p:spPr bwMode="auto">
          <a:xfrm>
            <a:off x="1709461" y="6400800"/>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4">
                  <a:extLst>
                    <a:ext uri="{A12FA001-AC4F-418D-AE19-62706E023703}">
                      <ahyp:hlinkClr xmlns:ahyp="http://schemas.microsoft.com/office/drawing/2018/hyperlinkcolor" val="tx"/>
                    </a:ext>
                  </a:extLst>
                </a:hlinkClick>
              </a:rPr>
              <a:t>Reports Help section</a:t>
            </a:r>
          </a:p>
        </p:txBody>
      </p:sp>
    </p:spTree>
    <p:extLst>
      <p:ext uri="{BB962C8B-B14F-4D97-AF65-F5344CB8AC3E}">
        <p14:creationId xmlns:p14="http://schemas.microsoft.com/office/powerpoint/2010/main" val="339769327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600200" y="17963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add a new member?</a:t>
            </a:r>
          </a:p>
        </p:txBody>
      </p:sp>
      <p:pic>
        <p:nvPicPr>
          <p:cNvPr id="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144652"/>
            <a:ext cx="10192072" cy="4734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 Box 2"/>
          <p:cNvSpPr txBox="1">
            <a:spLocks noChangeArrowheads="1"/>
          </p:cNvSpPr>
          <p:nvPr/>
        </p:nvSpPr>
        <p:spPr bwMode="auto">
          <a:xfrm>
            <a:off x="776647" y="718143"/>
            <a:ext cx="514985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r>
              <a:rPr lang="en-US" altLang="en-US" sz="1400" b="1" dirty="0">
                <a:solidFill>
                  <a:schemeClr val="tx1">
                    <a:lumMod val="75000"/>
                    <a:lumOff val="25000"/>
                  </a:schemeClr>
                </a:solidFill>
                <a:cs typeface="Calibri" panose="020F0502020204030204" pitchFamily="34" charset="0"/>
              </a:rPr>
              <a:t>Membership</a:t>
            </a:r>
            <a:r>
              <a:rPr lang="en-US" altLang="en-US" sz="1400" dirty="0">
                <a:solidFill>
                  <a:schemeClr val="tx1">
                    <a:lumMod val="75000"/>
                    <a:lumOff val="25000"/>
                  </a:schemeClr>
                </a:solidFill>
                <a:cs typeface="Calibri" panose="020F0502020204030204" pitchFamily="34" charset="0"/>
              </a:rPr>
              <a:t> – </a:t>
            </a:r>
            <a:r>
              <a:rPr lang="en-US" altLang="en-US" sz="1400" b="1" dirty="0">
                <a:solidFill>
                  <a:schemeClr val="tx1">
                    <a:lumMod val="75000"/>
                    <a:lumOff val="25000"/>
                  </a:schemeClr>
                </a:solidFill>
                <a:cs typeface="Calibri" panose="020F0502020204030204" pitchFamily="34" charset="0"/>
              </a:rPr>
              <a:t>Member Lists</a:t>
            </a:r>
            <a:r>
              <a:rPr lang="en-US" altLang="en-US" sz="1400" dirty="0">
                <a:solidFill>
                  <a:schemeClr val="tx1">
                    <a:lumMod val="75000"/>
                    <a:lumOff val="25000"/>
                  </a:schemeClr>
                </a:solidFill>
                <a:cs typeface="Calibri" panose="020F0502020204030204" pitchFamily="34" charset="0"/>
              </a:rPr>
              <a:t>:</a:t>
            </a:r>
          </a:p>
        </p:txBody>
      </p:sp>
      <p:sp>
        <p:nvSpPr>
          <p:cNvPr id="12" name="Text Box 5"/>
          <p:cNvSpPr txBox="1">
            <a:spLocks noChangeArrowheads="1"/>
          </p:cNvSpPr>
          <p:nvPr/>
        </p:nvSpPr>
        <p:spPr bwMode="auto">
          <a:xfrm>
            <a:off x="403225" y="743669"/>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18" name="Rectangle 6"/>
          <p:cNvSpPr>
            <a:spLocks noChangeArrowheads="1"/>
          </p:cNvSpPr>
          <p:nvPr/>
        </p:nvSpPr>
        <p:spPr bwMode="auto">
          <a:xfrm>
            <a:off x="4582391" y="1220651"/>
            <a:ext cx="514350" cy="144462"/>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9" name="Rectangle 7"/>
          <p:cNvSpPr>
            <a:spLocks noChangeArrowheads="1"/>
          </p:cNvSpPr>
          <p:nvPr/>
        </p:nvSpPr>
        <p:spPr bwMode="auto">
          <a:xfrm>
            <a:off x="486496" y="1444430"/>
            <a:ext cx="580303" cy="137826"/>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20"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906" y="2470214"/>
            <a:ext cx="4943741" cy="1796985"/>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 name="Text Box 9"/>
          <p:cNvSpPr txBox="1">
            <a:spLocks noChangeArrowheads="1"/>
          </p:cNvSpPr>
          <p:nvPr/>
        </p:nvSpPr>
        <p:spPr bwMode="auto">
          <a:xfrm>
            <a:off x="404813" y="189865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22" name="Text Box 10"/>
          <p:cNvSpPr txBox="1">
            <a:spLocks noChangeArrowheads="1"/>
          </p:cNvSpPr>
          <p:nvPr/>
        </p:nvSpPr>
        <p:spPr bwMode="auto">
          <a:xfrm>
            <a:off x="838200" y="1824757"/>
            <a:ext cx="3240088"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 the Active Members List click the orange </a:t>
            </a:r>
            <a:r>
              <a:rPr lang="en-US" altLang="en-US" sz="1400" b="1" dirty="0">
                <a:solidFill>
                  <a:srgbClr val="FF8000"/>
                </a:solidFill>
                <a:cs typeface="Calibri" panose="020F0502020204030204" pitchFamily="34" charset="0"/>
              </a:rPr>
              <a:t>Add New Member</a:t>
            </a:r>
            <a:r>
              <a:rPr lang="en-US" altLang="en-US" sz="1400"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a:t>
            </a:r>
          </a:p>
        </p:txBody>
      </p:sp>
      <p:sp>
        <p:nvSpPr>
          <p:cNvPr id="23" name="AutoShape 15"/>
          <p:cNvSpPr>
            <a:spLocks noChangeArrowheads="1"/>
          </p:cNvSpPr>
          <p:nvPr/>
        </p:nvSpPr>
        <p:spPr bwMode="auto">
          <a:xfrm>
            <a:off x="4791941" y="3093643"/>
            <a:ext cx="304800" cy="344487"/>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24"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1834" y="2435944"/>
            <a:ext cx="4843462" cy="317658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 name="Text Box 13"/>
          <p:cNvSpPr txBox="1">
            <a:spLocks noChangeArrowheads="1"/>
          </p:cNvSpPr>
          <p:nvPr/>
        </p:nvSpPr>
        <p:spPr bwMode="auto">
          <a:xfrm>
            <a:off x="5850259" y="188695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a:solidFill>
                  <a:srgbClr val="FFFFFF"/>
                </a:solidFill>
                <a:latin typeface="Arial" panose="020B0604020202020204" pitchFamily="34" charset="0"/>
              </a:rPr>
              <a:t>3</a:t>
            </a:r>
          </a:p>
        </p:txBody>
      </p:sp>
      <p:sp>
        <p:nvSpPr>
          <p:cNvPr id="26" name="Text Box 14"/>
          <p:cNvSpPr txBox="1">
            <a:spLocks noChangeArrowheads="1"/>
          </p:cNvSpPr>
          <p:nvPr/>
        </p:nvSpPr>
        <p:spPr bwMode="auto">
          <a:xfrm>
            <a:off x="6256659" y="1824757"/>
            <a:ext cx="3240087"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Fill in all appropriate information.  Fields marked in </a:t>
            </a:r>
            <a:r>
              <a:rPr lang="en-US" altLang="en-US" sz="1400" dirty="0">
                <a:solidFill>
                  <a:srgbClr val="FF0000"/>
                </a:solidFill>
                <a:cs typeface="Calibri" panose="020F0502020204030204" pitchFamily="34" charset="0"/>
              </a:rPr>
              <a:t>red</a:t>
            </a:r>
            <a:r>
              <a:rPr lang="en-US" altLang="en-US" sz="1400" dirty="0">
                <a:cs typeface="Calibri" panose="020F0502020204030204" pitchFamily="34" charset="0"/>
              </a:rPr>
              <a:t> are required.</a:t>
            </a:r>
          </a:p>
        </p:txBody>
      </p:sp>
      <p:sp>
        <p:nvSpPr>
          <p:cNvPr id="29" name="Text Box 14"/>
          <p:cNvSpPr txBox="1">
            <a:spLocks noChangeArrowheads="1"/>
          </p:cNvSpPr>
          <p:nvPr/>
        </p:nvSpPr>
        <p:spPr bwMode="auto">
          <a:xfrm>
            <a:off x="6256659" y="5625232"/>
            <a:ext cx="3921125"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i="1" dirty="0">
                <a:cs typeface="Calibri" panose="020F0502020204030204" pitchFamily="34" charset="0"/>
              </a:rPr>
              <a:t>Note that these are the minimum required fields, you can input more information later.</a:t>
            </a:r>
          </a:p>
        </p:txBody>
      </p:sp>
      <p:sp>
        <p:nvSpPr>
          <p:cNvPr id="30" name="Text Box 4"/>
          <p:cNvSpPr txBox="1">
            <a:spLocks noChangeArrowheads="1"/>
          </p:cNvSpPr>
          <p:nvPr/>
        </p:nvSpPr>
        <p:spPr bwMode="auto">
          <a:xfrm>
            <a:off x="1613060" y="6464686"/>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a:spcBef>
                <a:spcPts val="875"/>
              </a:spcBef>
              <a:buClrTx/>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6">
                  <a:extLst>
                    <a:ext uri="{A12FA001-AC4F-418D-AE19-62706E023703}">
                      <ahyp:hlinkClr xmlns:ahyp="http://schemas.microsoft.com/office/drawing/2018/hyperlinkcolor" val="tx"/>
                    </a:ext>
                  </a:extLst>
                </a:hlinkClick>
              </a:rPr>
              <a:t>How do I add a new member?</a:t>
            </a:r>
            <a:r>
              <a:rPr lang="en-US" altLang="en-US" sz="1400" dirty="0">
                <a:solidFill>
                  <a:schemeClr val="bg1"/>
                </a:solidFill>
                <a:cs typeface="Calibri" panose="020F0502020204030204" pitchFamily="34" charset="0"/>
              </a:rPr>
              <a:t> </a:t>
            </a:r>
          </a:p>
        </p:txBody>
      </p:sp>
    </p:spTree>
    <p:extLst>
      <p:ext uri="{BB962C8B-B14F-4D97-AF65-F5344CB8AC3E}">
        <p14:creationId xmlns:p14="http://schemas.microsoft.com/office/powerpoint/2010/main" val="87525642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295400" y="169190"/>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edit an existing member?</a:t>
            </a:r>
          </a:p>
        </p:txBody>
      </p:sp>
      <p:pic>
        <p:nvPicPr>
          <p:cNvPr id="2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293163"/>
            <a:ext cx="10192072" cy="4734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 name="Text Box 2"/>
          <p:cNvSpPr txBox="1">
            <a:spLocks noChangeArrowheads="1"/>
          </p:cNvSpPr>
          <p:nvPr/>
        </p:nvSpPr>
        <p:spPr bwMode="auto">
          <a:xfrm>
            <a:off x="776647" y="866654"/>
            <a:ext cx="514985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r>
              <a:rPr lang="en-US" altLang="en-US" sz="1400" b="1" dirty="0">
                <a:solidFill>
                  <a:schemeClr val="tx1">
                    <a:lumMod val="75000"/>
                    <a:lumOff val="25000"/>
                  </a:schemeClr>
                </a:solidFill>
                <a:cs typeface="Calibri" panose="020F0502020204030204" pitchFamily="34" charset="0"/>
              </a:rPr>
              <a:t>Membership</a:t>
            </a:r>
            <a:r>
              <a:rPr lang="en-US" altLang="en-US" sz="1400" dirty="0">
                <a:solidFill>
                  <a:schemeClr val="tx1">
                    <a:lumMod val="75000"/>
                    <a:lumOff val="25000"/>
                  </a:schemeClr>
                </a:solidFill>
                <a:cs typeface="Calibri" panose="020F0502020204030204" pitchFamily="34" charset="0"/>
              </a:rPr>
              <a:t> – </a:t>
            </a:r>
            <a:r>
              <a:rPr lang="en-US" altLang="en-US" sz="1400" b="1" dirty="0">
                <a:solidFill>
                  <a:schemeClr val="tx1">
                    <a:lumMod val="75000"/>
                    <a:lumOff val="25000"/>
                  </a:schemeClr>
                </a:solidFill>
                <a:cs typeface="Calibri" panose="020F0502020204030204" pitchFamily="34" charset="0"/>
              </a:rPr>
              <a:t>Member Lists</a:t>
            </a:r>
            <a:r>
              <a:rPr lang="en-US" altLang="en-US" sz="1400" dirty="0">
                <a:solidFill>
                  <a:schemeClr val="tx1">
                    <a:lumMod val="75000"/>
                    <a:lumOff val="25000"/>
                  </a:schemeClr>
                </a:solidFill>
                <a:cs typeface="Calibri" panose="020F0502020204030204" pitchFamily="34" charset="0"/>
              </a:rPr>
              <a:t>:</a:t>
            </a:r>
          </a:p>
        </p:txBody>
      </p:sp>
      <p:sp>
        <p:nvSpPr>
          <p:cNvPr id="31" name="Text Box 5"/>
          <p:cNvSpPr txBox="1">
            <a:spLocks noChangeArrowheads="1"/>
          </p:cNvSpPr>
          <p:nvPr/>
        </p:nvSpPr>
        <p:spPr bwMode="auto">
          <a:xfrm>
            <a:off x="403225" y="89218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32" name="Rectangle 6"/>
          <p:cNvSpPr>
            <a:spLocks noChangeArrowheads="1"/>
          </p:cNvSpPr>
          <p:nvPr/>
        </p:nvSpPr>
        <p:spPr bwMode="auto">
          <a:xfrm>
            <a:off x="4582391" y="1369162"/>
            <a:ext cx="514350" cy="144462"/>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33" name="Rectangle 7"/>
          <p:cNvSpPr>
            <a:spLocks noChangeArrowheads="1"/>
          </p:cNvSpPr>
          <p:nvPr/>
        </p:nvSpPr>
        <p:spPr bwMode="auto">
          <a:xfrm>
            <a:off x="486496" y="1592941"/>
            <a:ext cx="580303" cy="137826"/>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34" name="Text Box 8"/>
          <p:cNvSpPr txBox="1">
            <a:spLocks noChangeArrowheads="1"/>
          </p:cNvSpPr>
          <p:nvPr/>
        </p:nvSpPr>
        <p:spPr bwMode="auto">
          <a:xfrm>
            <a:off x="404813" y="2272565"/>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35" name="Text Box 9"/>
          <p:cNvSpPr txBox="1">
            <a:spLocks noChangeArrowheads="1"/>
          </p:cNvSpPr>
          <p:nvPr/>
        </p:nvSpPr>
        <p:spPr bwMode="auto">
          <a:xfrm>
            <a:off x="6324600" y="2201193"/>
            <a:ext cx="395922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This takes you to the member’s profile. Change any information by clicking the </a:t>
            </a:r>
            <a:r>
              <a:rPr lang="en-US" altLang="en-US" sz="1400" b="1" dirty="0">
                <a:solidFill>
                  <a:srgbClr val="2A6099"/>
                </a:solidFill>
                <a:cs typeface="Calibri" panose="020F0502020204030204" pitchFamily="34" charset="0"/>
              </a:rPr>
              <a:t>Edit</a:t>
            </a:r>
            <a:r>
              <a:rPr lang="en-US" altLang="en-US" sz="1400"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a:t>
            </a:r>
          </a:p>
        </p:txBody>
      </p:sp>
      <p:sp>
        <p:nvSpPr>
          <p:cNvPr id="36" name="Text Box 11"/>
          <p:cNvSpPr txBox="1">
            <a:spLocks noChangeArrowheads="1"/>
          </p:cNvSpPr>
          <p:nvPr/>
        </p:nvSpPr>
        <p:spPr bwMode="auto">
          <a:xfrm>
            <a:off x="5924637" y="2304262"/>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pic>
        <p:nvPicPr>
          <p:cNvPr id="37"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224" y="2888014"/>
            <a:ext cx="4550679" cy="19689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8" name="Text Box 13"/>
          <p:cNvSpPr txBox="1">
            <a:spLocks noChangeArrowheads="1"/>
          </p:cNvSpPr>
          <p:nvPr/>
        </p:nvSpPr>
        <p:spPr bwMode="auto">
          <a:xfrm>
            <a:off x="759063" y="2206627"/>
            <a:ext cx="3240088"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 the Active Members List click on any member’s name in blue.</a:t>
            </a:r>
          </a:p>
        </p:txBody>
      </p:sp>
      <p:pic>
        <p:nvPicPr>
          <p:cNvPr id="39"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497" y="2865437"/>
            <a:ext cx="4597400" cy="2239963"/>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 name="AutoShape 15"/>
          <p:cNvSpPr>
            <a:spLocks noChangeArrowheads="1"/>
          </p:cNvSpPr>
          <p:nvPr/>
        </p:nvSpPr>
        <p:spPr bwMode="auto">
          <a:xfrm>
            <a:off x="10219097" y="4109162"/>
            <a:ext cx="304800" cy="344488"/>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41" name="Text Box 2"/>
          <p:cNvSpPr txBox="1">
            <a:spLocks noChangeArrowheads="1"/>
          </p:cNvSpPr>
          <p:nvPr/>
        </p:nvSpPr>
        <p:spPr bwMode="auto">
          <a:xfrm>
            <a:off x="2999026" y="5570599"/>
            <a:ext cx="5000465" cy="525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i="1" dirty="0">
                <a:cs typeface="Calibri" panose="020F0502020204030204" pitchFamily="34" charset="0"/>
              </a:rPr>
              <a:t>Note</a:t>
            </a:r>
            <a:r>
              <a:rPr lang="en-US" altLang="en-US" sz="1400" dirty="0">
                <a:cs typeface="Calibri" panose="020F0502020204030204" pitchFamily="34" charset="0"/>
              </a:rPr>
              <a:t>: on the club website only members with access </a:t>
            </a:r>
            <a:br>
              <a:rPr lang="en-US" altLang="en-US" sz="1400" dirty="0">
                <a:cs typeface="Calibri" panose="020F0502020204030204" pitchFamily="34" charset="0"/>
              </a:rPr>
            </a:br>
            <a:r>
              <a:rPr lang="en-US" altLang="en-US" sz="1400" dirty="0">
                <a:cs typeface="Calibri" panose="020F0502020204030204" pitchFamily="34" charset="0"/>
              </a:rPr>
              <a:t>levels of </a:t>
            </a:r>
            <a:r>
              <a:rPr lang="en-US" altLang="en-US" sz="1400" i="1" dirty="0">
                <a:cs typeface="Calibri" panose="020F0502020204030204" pitchFamily="34" charset="0"/>
              </a:rPr>
              <a:t>50, 40 and 30 </a:t>
            </a:r>
            <a:r>
              <a:rPr lang="en-US" altLang="en-US" sz="1400" dirty="0">
                <a:cs typeface="Calibri" panose="020F0502020204030204" pitchFamily="34" charset="0"/>
              </a:rPr>
              <a:t>can edit other member profiles.</a:t>
            </a:r>
          </a:p>
        </p:txBody>
      </p:sp>
      <p:sp>
        <p:nvSpPr>
          <p:cNvPr id="42" name="Rectangle 14"/>
          <p:cNvSpPr>
            <a:spLocks noChangeArrowheads="1"/>
          </p:cNvSpPr>
          <p:nvPr/>
        </p:nvSpPr>
        <p:spPr bwMode="auto">
          <a:xfrm>
            <a:off x="759063" y="4309187"/>
            <a:ext cx="514350" cy="144463"/>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43" name="Text Box 4"/>
          <p:cNvSpPr txBox="1">
            <a:spLocks noChangeArrowheads="1"/>
          </p:cNvSpPr>
          <p:nvPr/>
        </p:nvSpPr>
        <p:spPr bwMode="auto">
          <a:xfrm>
            <a:off x="1613059" y="6400800"/>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6">
                  <a:extLst>
                    <a:ext uri="{A12FA001-AC4F-418D-AE19-62706E023703}">
                      <ahyp:hlinkClr xmlns:ahyp="http://schemas.microsoft.com/office/drawing/2018/hyperlinkcolor" val="tx"/>
                    </a:ext>
                  </a:extLst>
                </a:hlinkClick>
              </a:rPr>
              <a:t>What is The Member Profile &amp; How Do I Edit It?</a:t>
            </a:r>
            <a:r>
              <a:rPr lang="en-US" altLang="en-US" sz="1400" dirty="0">
                <a:solidFill>
                  <a:schemeClr val="bg1"/>
                </a:solidFill>
                <a:cs typeface="Calibri" panose="020F0502020204030204" pitchFamily="34" charset="0"/>
              </a:rPr>
              <a:t> </a:t>
            </a:r>
          </a:p>
        </p:txBody>
      </p:sp>
    </p:spTree>
    <p:extLst>
      <p:ext uri="{BB962C8B-B14F-4D97-AF65-F5344CB8AC3E}">
        <p14:creationId xmlns:p14="http://schemas.microsoft.com/office/powerpoint/2010/main" val="178666003"/>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2280</TotalTime>
  <Words>771</Words>
  <Application>Microsoft Office PowerPoint</Application>
  <PresentationFormat>Widescreen</PresentationFormat>
  <Paragraphs>110</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Eras Demi ITC</vt:lpstr>
      <vt:lpstr>Georgia</vt:lpstr>
      <vt:lpstr>Times New Roman</vt:lpstr>
      <vt:lpstr>Office Theme</vt:lpstr>
      <vt:lpstr>PowerPoint Presentation</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Divya Tandan</cp:lastModifiedBy>
  <cp:revision>312</cp:revision>
  <dcterms:created xsi:type="dcterms:W3CDTF">2010-04-30T17:06:22Z</dcterms:created>
  <dcterms:modified xsi:type="dcterms:W3CDTF">2019-03-28T04:50:34Z</dcterms:modified>
</cp:coreProperties>
</file>